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0"/>
  </p:notesMasterIdLst>
  <p:handoutMasterIdLst>
    <p:handoutMasterId r:id="rId381"/>
  </p:handoutMasterIdLst>
  <p:sldIdLst>
    <p:sldId id="256" r:id="rId2"/>
    <p:sldId id="257" r:id="rId3"/>
    <p:sldId id="445" r:id="rId4"/>
    <p:sldId id="705" r:id="rId5"/>
    <p:sldId id="752" r:id="rId6"/>
    <p:sldId id="473" r:id="rId7"/>
    <p:sldId id="475" r:id="rId8"/>
    <p:sldId id="476" r:id="rId9"/>
    <p:sldId id="547" r:id="rId10"/>
    <p:sldId id="753" r:id="rId11"/>
    <p:sldId id="446" r:id="rId12"/>
    <p:sldId id="259" r:id="rId13"/>
    <p:sldId id="318" r:id="rId14"/>
    <p:sldId id="548" r:id="rId15"/>
    <p:sldId id="549" r:id="rId16"/>
    <p:sldId id="676" r:id="rId17"/>
    <p:sldId id="754" r:id="rId18"/>
    <p:sldId id="706" r:id="rId19"/>
    <p:sldId id="478" r:id="rId20"/>
    <p:sldId id="304" r:id="rId21"/>
    <p:sldId id="694" r:id="rId22"/>
    <p:sldId id="305" r:id="rId23"/>
    <p:sldId id="306" r:id="rId24"/>
    <p:sldId id="307" r:id="rId25"/>
    <p:sldId id="577" r:id="rId26"/>
    <p:sldId id="578" r:id="rId27"/>
    <p:sldId id="580" r:id="rId28"/>
    <p:sldId id="677" r:id="rId29"/>
    <p:sldId id="755" r:id="rId30"/>
    <p:sldId id="261" r:id="rId31"/>
    <p:sldId id="309" r:id="rId32"/>
    <p:sldId id="263" r:id="rId33"/>
    <p:sldId id="264" r:id="rId34"/>
    <p:sldId id="632" r:id="rId35"/>
    <p:sldId id="631" r:id="rId36"/>
    <p:sldId id="633" r:id="rId37"/>
    <p:sldId id="678" r:id="rId38"/>
    <p:sldId id="756" r:id="rId39"/>
    <p:sldId id="265" r:id="rId40"/>
    <p:sldId id="573" r:id="rId41"/>
    <p:sldId id="574" r:id="rId42"/>
    <p:sldId id="581" r:id="rId43"/>
    <p:sldId id="618" r:id="rId44"/>
    <p:sldId id="619" r:id="rId45"/>
    <p:sldId id="575" r:id="rId46"/>
    <p:sldId id="583" r:id="rId47"/>
    <p:sldId id="576" r:id="rId48"/>
    <p:sldId id="479" r:id="rId49"/>
    <p:sldId id="310" r:id="rId50"/>
    <p:sldId id="707" r:id="rId51"/>
    <p:sldId id="620" r:id="rId52"/>
    <p:sldId id="267" r:id="rId53"/>
    <p:sldId id="680" r:id="rId54"/>
    <p:sldId id="681" r:id="rId55"/>
    <p:sldId id="757" r:id="rId56"/>
    <p:sldId id="682" r:id="rId57"/>
    <p:sldId id="268" r:id="rId58"/>
    <p:sldId id="585" r:id="rId59"/>
    <p:sldId id="586" r:id="rId60"/>
    <p:sldId id="584" r:id="rId61"/>
    <p:sldId id="587" r:id="rId62"/>
    <p:sldId id="588" r:id="rId63"/>
    <p:sldId id="315" r:id="rId64"/>
    <p:sldId id="551" r:id="rId65"/>
    <p:sldId id="552" r:id="rId66"/>
    <p:sldId id="447" r:id="rId67"/>
    <p:sldId id="448" r:id="rId68"/>
    <p:sldId id="449" r:id="rId69"/>
    <p:sldId id="319" r:id="rId70"/>
    <p:sldId id="288" r:id="rId71"/>
    <p:sldId id="289" r:id="rId72"/>
    <p:sldId id="290" r:id="rId73"/>
    <p:sldId id="291" r:id="rId74"/>
    <p:sldId id="292" r:id="rId75"/>
    <p:sldId id="293" r:id="rId76"/>
    <p:sldId id="294" r:id="rId77"/>
    <p:sldId id="295" r:id="rId78"/>
    <p:sldId id="296" r:id="rId79"/>
    <p:sldId id="621" r:id="rId80"/>
    <p:sldId id="622" r:id="rId81"/>
    <p:sldId id="623" r:id="rId82"/>
    <p:sldId id="624" r:id="rId83"/>
    <p:sldId id="625" r:id="rId84"/>
    <p:sldId id="626" r:id="rId85"/>
    <p:sldId id="627" r:id="rId86"/>
    <p:sldId id="628" r:id="rId87"/>
    <p:sldId id="604" r:id="rId88"/>
    <p:sldId id="605" r:id="rId89"/>
    <p:sldId id="606" r:id="rId90"/>
    <p:sldId id="607" r:id="rId91"/>
    <p:sldId id="608" r:id="rId92"/>
    <p:sldId id="609" r:id="rId93"/>
    <p:sldId id="595" r:id="rId94"/>
    <p:sldId id="596" r:id="rId95"/>
    <p:sldId id="597" r:id="rId96"/>
    <p:sldId id="598" r:id="rId97"/>
    <p:sldId id="599" r:id="rId98"/>
    <p:sldId id="600" r:id="rId99"/>
    <p:sldId id="601" r:id="rId100"/>
    <p:sldId id="602" r:id="rId101"/>
    <p:sldId id="481" r:id="rId102"/>
    <p:sldId id="330" r:id="rId103"/>
    <p:sldId id="611" r:id="rId104"/>
    <p:sldId id="758" r:id="rId105"/>
    <p:sldId id="759" r:id="rId106"/>
    <p:sldId id="331" r:id="rId107"/>
    <p:sldId id="332" r:id="rId108"/>
    <p:sldId id="333" r:id="rId109"/>
    <p:sldId id="334" r:id="rId110"/>
    <p:sldId id="335" r:id="rId111"/>
    <p:sldId id="336" r:id="rId112"/>
    <p:sldId id="337" r:id="rId113"/>
    <p:sldId id="338" r:id="rId114"/>
    <p:sldId id="553" r:id="rId115"/>
    <p:sldId id="554" r:id="rId116"/>
    <p:sldId id="555" r:id="rId117"/>
    <p:sldId id="321" r:id="rId118"/>
    <p:sldId id="505" r:id="rId119"/>
    <p:sldId id="506" r:id="rId120"/>
    <p:sldId id="507" r:id="rId121"/>
    <p:sldId id="508" r:id="rId122"/>
    <p:sldId id="509" r:id="rId123"/>
    <p:sldId id="510" r:id="rId124"/>
    <p:sldId id="511" r:id="rId125"/>
    <p:sldId id="512" r:id="rId126"/>
    <p:sldId id="513" r:id="rId127"/>
    <p:sldId id="514" r:id="rId128"/>
    <p:sldId id="515" r:id="rId129"/>
    <p:sldId id="516" r:id="rId130"/>
    <p:sldId id="517" r:id="rId131"/>
    <p:sldId id="518" r:id="rId132"/>
    <p:sldId id="519" r:id="rId133"/>
    <p:sldId id="520" r:id="rId134"/>
    <p:sldId id="521" r:id="rId135"/>
    <p:sldId id="522" r:id="rId136"/>
    <p:sldId id="523" r:id="rId137"/>
    <p:sldId id="346" r:id="rId138"/>
    <p:sldId id="351" r:id="rId139"/>
    <p:sldId id="322" r:id="rId140"/>
    <p:sldId id="352" r:id="rId141"/>
    <p:sldId id="524" r:id="rId142"/>
    <p:sldId id="525" r:id="rId143"/>
    <p:sldId id="526" r:id="rId144"/>
    <p:sldId id="527" r:id="rId145"/>
    <p:sldId id="528" r:id="rId146"/>
    <p:sldId id="529" r:id="rId147"/>
    <p:sldId id="530" r:id="rId148"/>
    <p:sldId id="531" r:id="rId149"/>
    <p:sldId id="353" r:id="rId150"/>
    <p:sldId id="354" r:id="rId151"/>
    <p:sldId id="355" r:id="rId152"/>
    <p:sldId id="356" r:id="rId153"/>
    <p:sldId id="357" r:id="rId154"/>
    <p:sldId id="358" r:id="rId155"/>
    <p:sldId id="359" r:id="rId156"/>
    <p:sldId id="360" r:id="rId157"/>
    <p:sldId id="366" r:id="rId158"/>
    <p:sldId id="482" r:id="rId159"/>
    <p:sldId id="483" r:id="rId160"/>
    <p:sldId id="484" r:id="rId161"/>
    <p:sldId id="485" r:id="rId162"/>
    <p:sldId id="486" r:id="rId163"/>
    <p:sldId id="487" r:id="rId164"/>
    <p:sldId id="488" r:id="rId165"/>
    <p:sldId id="489" r:id="rId166"/>
    <p:sldId id="490" r:id="rId167"/>
    <p:sldId id="491" r:id="rId168"/>
    <p:sldId id="492" r:id="rId169"/>
    <p:sldId id="493" r:id="rId170"/>
    <p:sldId id="494" r:id="rId171"/>
    <p:sldId id="495" r:id="rId172"/>
    <p:sldId id="370" r:id="rId173"/>
    <p:sldId id="371" r:id="rId174"/>
    <p:sldId id="372" r:id="rId175"/>
    <p:sldId id="373" r:id="rId176"/>
    <p:sldId id="374" r:id="rId177"/>
    <p:sldId id="375" r:id="rId178"/>
    <p:sldId id="376" r:id="rId179"/>
    <p:sldId id="377" r:id="rId180"/>
    <p:sldId id="378" r:id="rId181"/>
    <p:sldId id="379" r:id="rId182"/>
    <p:sldId id="380" r:id="rId183"/>
    <p:sldId id="381" r:id="rId184"/>
    <p:sldId id="382" r:id="rId185"/>
    <p:sldId id="383" r:id="rId186"/>
    <p:sldId id="388" r:id="rId187"/>
    <p:sldId id="389" r:id="rId188"/>
    <p:sldId id="394" r:id="rId189"/>
    <p:sldId id="760" r:id="rId190"/>
    <p:sldId id="786" r:id="rId191"/>
    <p:sldId id="788" r:id="rId192"/>
    <p:sldId id="790" r:id="rId193"/>
    <p:sldId id="793" r:id="rId194"/>
    <p:sldId id="795" r:id="rId195"/>
    <p:sldId id="796" r:id="rId196"/>
    <p:sldId id="799" r:id="rId197"/>
    <p:sldId id="876" r:id="rId198"/>
    <p:sldId id="398" r:id="rId199"/>
    <p:sldId id="399" r:id="rId200"/>
    <p:sldId id="400" r:id="rId201"/>
    <p:sldId id="401" r:id="rId202"/>
    <p:sldId id="403" r:id="rId203"/>
    <p:sldId id="402" r:id="rId204"/>
    <p:sldId id="405" r:id="rId205"/>
    <p:sldId id="407" r:id="rId206"/>
    <p:sldId id="410" r:id="rId207"/>
    <p:sldId id="762" r:id="rId208"/>
    <p:sldId id="801" r:id="rId209"/>
    <p:sldId id="800" r:id="rId210"/>
    <p:sldId id="802" r:id="rId211"/>
    <p:sldId id="803" r:id="rId212"/>
    <p:sldId id="804" r:id="rId213"/>
    <p:sldId id="805" r:id="rId214"/>
    <p:sldId id="806" r:id="rId215"/>
    <p:sldId id="807" r:id="rId216"/>
    <p:sldId id="825" r:id="rId217"/>
    <p:sldId id="826" r:id="rId218"/>
    <p:sldId id="827" r:id="rId219"/>
    <p:sldId id="828" r:id="rId220"/>
    <p:sldId id="829" r:id="rId221"/>
    <p:sldId id="830" r:id="rId222"/>
    <p:sldId id="831" r:id="rId223"/>
    <p:sldId id="832" r:id="rId224"/>
    <p:sldId id="833" r:id="rId225"/>
    <p:sldId id="834" r:id="rId226"/>
    <p:sldId id="835" r:id="rId227"/>
    <p:sldId id="819" r:id="rId228"/>
    <p:sldId id="325" r:id="rId229"/>
    <p:sldId id="413" r:id="rId230"/>
    <p:sldId id="664" r:id="rId231"/>
    <p:sldId id="665" r:id="rId232"/>
    <p:sldId id="666" r:id="rId233"/>
    <p:sldId id="667" r:id="rId234"/>
    <p:sldId id="668" r:id="rId235"/>
    <p:sldId id="669" r:id="rId236"/>
    <p:sldId id="670" r:id="rId237"/>
    <p:sldId id="671" r:id="rId238"/>
    <p:sldId id="672" r:id="rId239"/>
    <p:sldId id="673" r:id="rId240"/>
    <p:sldId id="674" r:id="rId241"/>
    <p:sldId id="877" r:id="rId242"/>
    <p:sldId id="418" r:id="rId243"/>
    <p:sldId id="451" r:id="rId244"/>
    <p:sldId id="768" r:id="rId245"/>
    <p:sldId id="769" r:id="rId246"/>
    <p:sldId id="878" r:id="rId247"/>
    <p:sldId id="766" r:id="rId248"/>
    <p:sldId id="767" r:id="rId249"/>
    <p:sldId id="716" r:id="rId250"/>
    <p:sldId id="717" r:id="rId251"/>
    <p:sldId id="718" r:id="rId252"/>
    <p:sldId id="719" r:id="rId253"/>
    <p:sldId id="720" r:id="rId254"/>
    <p:sldId id="721" r:id="rId255"/>
    <p:sldId id="722" r:id="rId256"/>
    <p:sldId id="723" r:id="rId257"/>
    <p:sldId id="724" r:id="rId258"/>
    <p:sldId id="725" r:id="rId259"/>
    <p:sldId id="726" r:id="rId260"/>
    <p:sldId id="727" r:id="rId261"/>
    <p:sldId id="728" r:id="rId262"/>
    <p:sldId id="729" r:id="rId263"/>
    <p:sldId id="730" r:id="rId264"/>
    <p:sldId id="731" r:id="rId265"/>
    <p:sldId id="732" r:id="rId266"/>
    <p:sldId id="733" r:id="rId267"/>
    <p:sldId id="734" r:id="rId268"/>
    <p:sldId id="735" r:id="rId269"/>
    <p:sldId id="736" r:id="rId270"/>
    <p:sldId id="737" r:id="rId271"/>
    <p:sldId id="738" r:id="rId272"/>
    <p:sldId id="739" r:id="rId273"/>
    <p:sldId id="740" r:id="rId274"/>
    <p:sldId id="741" r:id="rId275"/>
    <p:sldId id="742" r:id="rId276"/>
    <p:sldId id="743" r:id="rId277"/>
    <p:sldId id="744" r:id="rId278"/>
    <p:sldId id="745" r:id="rId279"/>
    <p:sldId id="746" r:id="rId280"/>
    <p:sldId id="747" r:id="rId281"/>
    <p:sldId id="748" r:id="rId282"/>
    <p:sldId id="685" r:id="rId283"/>
    <p:sldId id="686" r:id="rId284"/>
    <p:sldId id="700" r:id="rId285"/>
    <p:sldId id="879" r:id="rId286"/>
    <p:sldId id="691" r:id="rId287"/>
    <p:sldId id="701" r:id="rId288"/>
    <p:sldId id="702" r:id="rId289"/>
    <p:sldId id="692" r:id="rId290"/>
    <p:sldId id="881" r:id="rId291"/>
    <p:sldId id="750" r:id="rId292"/>
    <p:sldId id="771" r:id="rId293"/>
    <p:sldId id="772" r:id="rId294"/>
    <p:sldId id="773" r:id="rId295"/>
    <p:sldId id="774" r:id="rId296"/>
    <p:sldId id="775" r:id="rId297"/>
    <p:sldId id="776" r:id="rId298"/>
    <p:sldId id="777" r:id="rId299"/>
    <p:sldId id="778" r:id="rId300"/>
    <p:sldId id="780" r:id="rId301"/>
    <p:sldId id="779" r:id="rId302"/>
    <p:sldId id="781" r:id="rId303"/>
    <p:sldId id="782" r:id="rId304"/>
    <p:sldId id="783" r:id="rId305"/>
    <p:sldId id="749" r:id="rId306"/>
    <p:sldId id="880" r:id="rId307"/>
    <p:sldId id="763" r:id="rId308"/>
    <p:sldId id="765" r:id="rId309"/>
    <p:sldId id="840" r:id="rId310"/>
    <p:sldId id="770" r:id="rId311"/>
    <p:sldId id="820" r:id="rId312"/>
    <p:sldId id="613" r:id="rId313"/>
    <p:sldId id="614" r:id="rId314"/>
    <p:sldId id="616" r:id="rId315"/>
    <p:sldId id="838" r:id="rId316"/>
    <p:sldId id="839" r:id="rId317"/>
    <p:sldId id="849" r:id="rId318"/>
    <p:sldId id="850" r:id="rId319"/>
    <p:sldId id="683" r:id="rId320"/>
    <p:sldId id="684" r:id="rId321"/>
    <p:sldId id="873" r:id="rId322"/>
    <p:sldId id="874" r:id="rId323"/>
    <p:sldId id="875" r:id="rId324"/>
    <p:sldId id="452" r:id="rId325"/>
    <p:sldId id="456" r:id="rId326"/>
    <p:sldId id="703" r:id="rId327"/>
    <p:sldId id="704" r:id="rId328"/>
    <p:sldId id="457" r:id="rId329"/>
    <p:sldId id="562" r:id="rId330"/>
    <p:sldId id="463" r:id="rId331"/>
    <p:sldId id="851" r:id="rId332"/>
    <p:sldId id="852" r:id="rId333"/>
    <p:sldId id="853" r:id="rId334"/>
    <p:sldId id="854" r:id="rId335"/>
    <p:sldId id="855" r:id="rId336"/>
    <p:sldId id="612" r:id="rId337"/>
    <p:sldId id="532" r:id="rId338"/>
    <p:sldId id="534" r:id="rId339"/>
    <p:sldId id="535" r:id="rId340"/>
    <p:sldId id="537" r:id="rId341"/>
    <p:sldId id="856" r:id="rId342"/>
    <p:sldId id="883" r:id="rId343"/>
    <p:sldId id="710" r:id="rId344"/>
    <p:sldId id="837" r:id="rId345"/>
    <p:sldId id="836" r:id="rId346"/>
    <p:sldId id="843" r:id="rId347"/>
    <p:sldId id="844" r:id="rId348"/>
    <p:sldId id="841" r:id="rId349"/>
    <p:sldId id="842" r:id="rId350"/>
    <p:sldId id="824" r:id="rId351"/>
    <p:sldId id="713" r:id="rId352"/>
    <p:sldId id="714" r:id="rId353"/>
    <p:sldId id="715" r:id="rId354"/>
    <p:sldId id="857" r:id="rId355"/>
    <p:sldId id="859" r:id="rId356"/>
    <p:sldId id="858" r:id="rId357"/>
    <p:sldId id="860" r:id="rId358"/>
    <p:sldId id="861" r:id="rId359"/>
    <p:sldId id="711" r:id="rId360"/>
    <p:sldId id="862" r:id="rId361"/>
    <p:sldId id="846" r:id="rId362"/>
    <p:sldId id="863" r:id="rId363"/>
    <p:sldId id="845" r:id="rId364"/>
    <p:sldId id="864" r:id="rId365"/>
    <p:sldId id="823" r:id="rId366"/>
    <p:sldId id="869" r:id="rId367"/>
    <p:sldId id="870" r:id="rId368"/>
    <p:sldId id="709" r:id="rId369"/>
    <p:sldId id="867" r:id="rId370"/>
    <p:sldId id="712" r:id="rId371"/>
    <p:sldId id="868" r:id="rId372"/>
    <p:sldId id="822" r:id="rId373"/>
    <p:sldId id="285" r:id="rId374"/>
    <p:sldId id="286" r:id="rId375"/>
    <p:sldId id="872" r:id="rId376"/>
    <p:sldId id="848" r:id="rId377"/>
    <p:sldId id="865" r:id="rId378"/>
    <p:sldId id="866" r:id="rId3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600FF"/>
    <a:srgbClr val="00F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7"/>
    <p:restoredTop sz="92817"/>
  </p:normalViewPr>
  <p:slideViewPr>
    <p:cSldViewPr snapToGrid="0">
      <p:cViewPr varScale="1">
        <p:scale>
          <a:sx n="79" d="100"/>
          <a:sy n="79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handoutMaster" Target="handoutMasters/handoutMaster1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presProps" Target="presProp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viewProps" Target="view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theme" Target="theme/theme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ableStyles" Target="tableStyle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notesMaster" Target="notesMasters/notesMaster1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5B4752-66F2-5642-A4B2-13AFCF870E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73636-729E-0949-B506-80A72FC201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B5442-F278-8F46-A634-8556FE999392}" type="datetimeFigureOut">
              <a:rPr lang="en-US" smtClean="0"/>
              <a:t>8/26/18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2380F-395C-364B-84FF-A66E715306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818A2-99A4-1C47-85DF-023DE0882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4C5F0-ACA0-AC47-A790-DABF4E887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7E2A7-38B0-40B2-9C26-E61D81DE722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AE1-D861-4DBE-85AC-0BC796E29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98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68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163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0490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164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5554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165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8688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166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6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167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771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273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92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327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171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62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9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3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48BE2FC-0C2E-46D2-9E1E-735211E81C4B}" type="slidenum">
              <a:rPr lang="zh-CN" altLang="en-US" smtClean="0"/>
              <a:pPr eaLnBrk="1" hangingPunct="1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47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6BE0185-E070-45ED-BC28-19579871EC9F}" type="slidenum">
              <a:rPr lang="zh-CN" altLang="en-US" smtClean="0"/>
              <a:pPr eaLnBrk="1" hangingPunct="1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14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94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693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03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46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60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03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84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91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00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70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48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895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13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10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02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57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14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8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6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639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351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333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161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062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162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54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6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1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7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56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943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345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200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990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11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888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97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FD571-2006-6E4A-9368-163554864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47" y="230196"/>
            <a:ext cx="1281105" cy="12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6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6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6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53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80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0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21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130E-B049-49E5-810D-04BC73B95219}" type="datetimeFigureOut">
              <a:rPr lang="zh-CN" altLang="en-US" smtClean="0"/>
              <a:t>2018/8/26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45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6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3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78612"/>
            <a:ext cx="9144000" cy="183185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Models for NLP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52807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Yue Zhang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2C64-78EE-ED48-8FFA-1D981105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392726"/>
            <a:ext cx="19431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0AC72-246D-4942-9A52-02E377926385}"/>
              </a:ext>
            </a:extLst>
          </p:cNvPr>
          <p:cNvSpPr txBox="1"/>
          <p:nvPr/>
        </p:nvSpPr>
        <p:spPr>
          <a:xfrm>
            <a:off x="3765176" y="5689313"/>
            <a:ext cx="515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</a:t>
            </a:r>
            <a:r>
              <a:rPr lang="en-US" sz="2400" b="1" dirty="0"/>
              <a:t>estlake </a:t>
            </a:r>
            <a:r>
              <a:rPr lang="en-US" altLang="zh-CN" sz="2400" b="1" dirty="0"/>
              <a:t>I</a:t>
            </a:r>
            <a:r>
              <a:rPr lang="en-US" sz="2400" b="1" dirty="0"/>
              <a:t>nstitute for </a:t>
            </a:r>
            <a:r>
              <a:rPr lang="en-US" altLang="zh-CN" sz="2400" b="1" dirty="0"/>
              <a:t>A</a:t>
            </a:r>
            <a:r>
              <a:rPr lang="en-US" sz="2400" b="1" dirty="0"/>
              <a:t>dvanced </a:t>
            </a:r>
            <a:r>
              <a:rPr lang="en-US" altLang="zh-CN" sz="2400" b="1" dirty="0"/>
              <a:t>S</a:t>
            </a:r>
            <a:r>
              <a:rPr lang="en-US" sz="2400" b="1" dirty="0"/>
              <a:t>tudy</a:t>
            </a:r>
          </a:p>
        </p:txBody>
      </p:sp>
    </p:spTree>
    <p:extLst>
      <p:ext uri="{BB962C8B-B14F-4D97-AF65-F5344CB8AC3E}">
        <p14:creationId xmlns:p14="http://schemas.microsoft.com/office/powerpoint/2010/main" val="260864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8C4A5C-A431-3540-A3F5-44ADFBEF5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494749"/>
              </p:ext>
            </p:extLst>
          </p:nvPr>
        </p:nvGraphicFramePr>
        <p:xfrm>
          <a:off x="3321423" y="2983544"/>
          <a:ext cx="6719047" cy="291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083">
                  <a:extLst>
                    <a:ext uri="{9D8B030D-6E8A-4147-A177-3AD203B41FA5}">
                      <a16:colId xmlns:a16="http://schemas.microsoft.com/office/drawing/2014/main" val="2690724000"/>
                    </a:ext>
                  </a:extLst>
                </a:gridCol>
                <a:gridCol w="3103282">
                  <a:extLst>
                    <a:ext uri="{9D8B030D-6E8A-4147-A177-3AD203B41FA5}">
                      <a16:colId xmlns:a16="http://schemas.microsoft.com/office/drawing/2014/main" val="2991892795"/>
                    </a:ext>
                  </a:extLst>
                </a:gridCol>
                <a:gridCol w="2239682">
                  <a:extLst>
                    <a:ext uri="{9D8B030D-6E8A-4147-A177-3AD203B41FA5}">
                      <a16:colId xmlns:a16="http://schemas.microsoft.com/office/drawing/2014/main" val="3089002938"/>
                    </a:ext>
                  </a:extLst>
                </a:gridCol>
              </a:tblGrid>
              <a:tr h="773779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969253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</a:p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625195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239617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D0F27C-1438-F849-8B44-1E586BD47F50}"/>
              </a:ext>
            </a:extLst>
          </p:cNvPr>
          <p:cNvSpPr txBox="1"/>
          <p:nvPr/>
        </p:nvSpPr>
        <p:spPr>
          <a:xfrm>
            <a:off x="5983941" y="2198673"/>
            <a:ext cx="183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600FF"/>
                </a:solidFill>
              </a:rPr>
              <a:t>Learning</a:t>
            </a:r>
            <a:endParaRPr lang="en-US" sz="3600" b="1" dirty="0">
              <a:solidFill>
                <a:srgbClr val="06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9412B-C759-5B40-B0C8-96DF7E14F4F0}"/>
              </a:ext>
            </a:extLst>
          </p:cNvPr>
          <p:cNvSpPr txBox="1"/>
          <p:nvPr/>
        </p:nvSpPr>
        <p:spPr>
          <a:xfrm>
            <a:off x="1559859" y="3885198"/>
            <a:ext cx="15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Search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6A750-9ECB-C54E-8A80-A2429105BA6F}"/>
              </a:ext>
            </a:extLst>
          </p:cNvPr>
          <p:cNvSpPr txBox="1"/>
          <p:nvPr/>
        </p:nvSpPr>
        <p:spPr>
          <a:xfrm>
            <a:off x="838200" y="2057399"/>
            <a:ext cx="1028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Covered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talk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8898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984475" y="6421049"/>
            <a:ext cx="819615" cy="446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Line 187"/>
          <p:cNvSpPr>
            <a:spLocks noChangeShapeType="1"/>
          </p:cNvSpPr>
          <p:nvPr/>
        </p:nvSpPr>
        <p:spPr bwMode="auto">
          <a:xfrm>
            <a:off x="2373209" y="499876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7" name="Line 188"/>
          <p:cNvSpPr>
            <a:spLocks noChangeShapeType="1"/>
          </p:cNvSpPr>
          <p:nvPr/>
        </p:nvSpPr>
        <p:spPr bwMode="auto">
          <a:xfrm>
            <a:off x="237320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8" name="Line 189"/>
          <p:cNvSpPr>
            <a:spLocks noChangeShapeType="1"/>
          </p:cNvSpPr>
          <p:nvPr/>
        </p:nvSpPr>
        <p:spPr bwMode="auto">
          <a:xfrm>
            <a:off x="2373213" y="49987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9" name="Text Box 190"/>
          <p:cNvSpPr txBox="1">
            <a:spLocks noChangeArrowheads="1"/>
          </p:cNvSpPr>
          <p:nvPr/>
        </p:nvSpPr>
        <p:spPr bwMode="auto">
          <a:xfrm>
            <a:off x="2152871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90" name="Line 191"/>
          <p:cNvSpPr>
            <a:spLocks noChangeShapeType="1"/>
          </p:cNvSpPr>
          <p:nvPr/>
        </p:nvSpPr>
        <p:spPr bwMode="auto">
          <a:xfrm flipH="1">
            <a:off x="2371773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1" name="Text Box 192"/>
          <p:cNvSpPr txBox="1">
            <a:spLocks noChangeArrowheads="1"/>
          </p:cNvSpPr>
          <p:nvPr/>
        </p:nvSpPr>
        <p:spPr bwMode="auto">
          <a:xfrm>
            <a:off x="2348730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</a:t>
            </a:r>
          </a:p>
        </p:txBody>
      </p:sp>
      <p:sp>
        <p:nvSpPr>
          <p:cNvPr id="192" name="Text Box 193"/>
          <p:cNvSpPr txBox="1">
            <a:spLocks noChangeArrowheads="1"/>
          </p:cNvSpPr>
          <p:nvPr/>
        </p:nvSpPr>
        <p:spPr bwMode="auto">
          <a:xfrm>
            <a:off x="2610839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93" name="Line 194"/>
          <p:cNvSpPr>
            <a:spLocks noChangeShapeType="1"/>
          </p:cNvSpPr>
          <p:nvPr/>
        </p:nvSpPr>
        <p:spPr bwMode="auto">
          <a:xfrm>
            <a:off x="2535947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4" name="Line 195"/>
          <p:cNvSpPr>
            <a:spLocks noChangeShapeType="1"/>
          </p:cNvSpPr>
          <p:nvPr/>
        </p:nvSpPr>
        <p:spPr bwMode="auto">
          <a:xfrm>
            <a:off x="207942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5" name="Line 196"/>
          <p:cNvSpPr>
            <a:spLocks noChangeShapeType="1"/>
          </p:cNvSpPr>
          <p:nvPr/>
        </p:nvSpPr>
        <p:spPr bwMode="auto">
          <a:xfrm>
            <a:off x="2079422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6" name="Line 197"/>
          <p:cNvSpPr>
            <a:spLocks noChangeShapeType="1"/>
          </p:cNvSpPr>
          <p:nvPr/>
        </p:nvSpPr>
        <p:spPr bwMode="auto">
          <a:xfrm>
            <a:off x="361318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7" name="Line 198"/>
          <p:cNvSpPr>
            <a:spLocks noChangeShapeType="1"/>
          </p:cNvSpPr>
          <p:nvPr/>
        </p:nvSpPr>
        <p:spPr bwMode="auto">
          <a:xfrm>
            <a:off x="2373209" y="5978069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8" name="Line 199"/>
          <p:cNvSpPr>
            <a:spLocks noChangeShapeType="1"/>
          </p:cNvSpPr>
          <p:nvPr/>
        </p:nvSpPr>
        <p:spPr bwMode="auto">
          <a:xfrm>
            <a:off x="2373209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9" name="Line 200"/>
          <p:cNvSpPr>
            <a:spLocks noChangeShapeType="1"/>
          </p:cNvSpPr>
          <p:nvPr/>
        </p:nvSpPr>
        <p:spPr bwMode="auto">
          <a:xfrm>
            <a:off x="2373213" y="59780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0" name="Text Box 201"/>
          <p:cNvSpPr txBox="1">
            <a:spLocks noChangeArrowheads="1"/>
          </p:cNvSpPr>
          <p:nvPr/>
        </p:nvSpPr>
        <p:spPr bwMode="auto">
          <a:xfrm>
            <a:off x="2152871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 dirty="0"/>
              <a:t>He               here</a:t>
            </a:r>
          </a:p>
        </p:txBody>
      </p:sp>
      <p:sp>
        <p:nvSpPr>
          <p:cNvPr id="201" name="Line 202"/>
          <p:cNvSpPr>
            <a:spLocks noChangeShapeType="1"/>
          </p:cNvSpPr>
          <p:nvPr/>
        </p:nvSpPr>
        <p:spPr bwMode="auto">
          <a:xfrm flipH="1">
            <a:off x="2371773" y="6140805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2" name="Text Box 203"/>
          <p:cNvSpPr txBox="1">
            <a:spLocks noChangeArrowheads="1"/>
          </p:cNvSpPr>
          <p:nvPr/>
        </p:nvSpPr>
        <p:spPr bwMode="auto">
          <a:xfrm>
            <a:off x="2348731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</a:t>
            </a:r>
          </a:p>
        </p:txBody>
      </p:sp>
      <p:sp>
        <p:nvSpPr>
          <p:cNvPr id="203" name="Freeform 204"/>
          <p:cNvSpPr>
            <a:spLocks/>
          </p:cNvSpPr>
          <p:nvPr/>
        </p:nvSpPr>
        <p:spPr bwMode="auto">
          <a:xfrm>
            <a:off x="2551790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4" name="Text Box 205"/>
          <p:cNvSpPr txBox="1">
            <a:spLocks noChangeArrowheads="1"/>
          </p:cNvSpPr>
          <p:nvPr/>
        </p:nvSpPr>
        <p:spPr bwMode="auto">
          <a:xfrm>
            <a:off x="2969432" y="5317040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205" name="Line 206"/>
          <p:cNvSpPr>
            <a:spLocks noChangeShapeType="1"/>
          </p:cNvSpPr>
          <p:nvPr/>
        </p:nvSpPr>
        <p:spPr bwMode="auto">
          <a:xfrm>
            <a:off x="2535947" y="5161503"/>
            <a:ext cx="456528" cy="2275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6" name="Line 207"/>
          <p:cNvSpPr>
            <a:spLocks noChangeShapeType="1"/>
          </p:cNvSpPr>
          <p:nvPr/>
        </p:nvSpPr>
        <p:spPr bwMode="auto">
          <a:xfrm>
            <a:off x="2764932" y="6140805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7" name="Oval 208"/>
          <p:cNvSpPr>
            <a:spLocks noChangeArrowheads="1"/>
          </p:cNvSpPr>
          <p:nvPr/>
        </p:nvSpPr>
        <p:spPr bwMode="auto">
          <a:xfrm>
            <a:off x="2177349" y="4735219"/>
            <a:ext cx="1306219" cy="979303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208" name="Line 212"/>
          <p:cNvSpPr>
            <a:spLocks noChangeShapeType="1"/>
          </p:cNvSpPr>
          <p:nvPr/>
        </p:nvSpPr>
        <p:spPr bwMode="auto">
          <a:xfrm flipH="1">
            <a:off x="3644867" y="5224872"/>
            <a:ext cx="65670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9" name="文本框 208"/>
          <p:cNvSpPr txBox="1"/>
          <p:nvPr/>
        </p:nvSpPr>
        <p:spPr>
          <a:xfrm>
            <a:off x="970325" y="6502209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878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not optional (vs graph-based structured prediction)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 to fix search errors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en-SG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259365" y="4211061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6875635" y="238594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875634" y="29695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875634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87563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687563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687563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6924187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6924187" y="5820236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stCxn id="5" idx="7"/>
            <a:endCxn id="6" idx="2"/>
          </p:cNvCxnSpPr>
          <p:nvPr/>
        </p:nvCxnSpPr>
        <p:spPr>
          <a:xfrm flipV="1">
            <a:off x="5713692" y="2644478"/>
            <a:ext cx="1161941" cy="16423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6"/>
            <a:endCxn id="7" idx="2"/>
          </p:cNvCxnSpPr>
          <p:nvPr/>
        </p:nvCxnSpPr>
        <p:spPr>
          <a:xfrm flipV="1">
            <a:off x="5791643" y="3228055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6"/>
            <a:endCxn id="8" idx="2"/>
          </p:cNvCxnSpPr>
          <p:nvPr/>
        </p:nvCxnSpPr>
        <p:spPr>
          <a:xfrm flipV="1">
            <a:off x="5791643" y="3811632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" idx="6"/>
            <a:endCxn id="9" idx="2"/>
          </p:cNvCxnSpPr>
          <p:nvPr/>
        </p:nvCxnSpPr>
        <p:spPr>
          <a:xfrm>
            <a:off x="5791643" y="4469587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6"/>
            <a:endCxn id="10" idx="2"/>
          </p:cNvCxnSpPr>
          <p:nvPr/>
        </p:nvCxnSpPr>
        <p:spPr>
          <a:xfrm>
            <a:off x="5791643" y="4469585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5" idx="5"/>
            <a:endCxn id="11" idx="2"/>
          </p:cNvCxnSpPr>
          <p:nvPr/>
        </p:nvCxnSpPr>
        <p:spPr>
          <a:xfrm>
            <a:off x="5713692" y="4652392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 bwMode="auto">
          <a:xfrm>
            <a:off x="8844994" y="238594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844993" y="296952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844993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884499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24" name="椭圆 23"/>
          <p:cNvSpPr/>
          <p:nvPr/>
        </p:nvSpPr>
        <p:spPr bwMode="auto">
          <a:xfrm>
            <a:off x="884499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884499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6" name="椭圆 25"/>
          <p:cNvSpPr/>
          <p:nvPr/>
        </p:nvSpPr>
        <p:spPr>
          <a:xfrm rot="5400000">
            <a:off x="8893544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5400000">
            <a:off x="8893546" y="582023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362117" y="2387442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6" idx="6"/>
          </p:cNvCxnSpPr>
          <p:nvPr/>
        </p:nvCxnSpPr>
        <p:spPr>
          <a:xfrm>
            <a:off x="7407912" y="2644475"/>
            <a:ext cx="1437077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6"/>
          </p:cNvCxnSpPr>
          <p:nvPr/>
        </p:nvCxnSpPr>
        <p:spPr>
          <a:xfrm>
            <a:off x="7407912" y="2644476"/>
            <a:ext cx="1437077" cy="5835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6"/>
            <a:endCxn id="24" idx="2"/>
          </p:cNvCxnSpPr>
          <p:nvPr/>
        </p:nvCxnSpPr>
        <p:spPr>
          <a:xfrm>
            <a:off x="7407911" y="3228055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6"/>
          </p:cNvCxnSpPr>
          <p:nvPr/>
        </p:nvCxnSpPr>
        <p:spPr>
          <a:xfrm>
            <a:off x="7407911" y="3811634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9" idx="6"/>
          </p:cNvCxnSpPr>
          <p:nvPr/>
        </p:nvCxnSpPr>
        <p:spPr>
          <a:xfrm flipV="1">
            <a:off x="7407908" y="3825746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9" idx="6"/>
            <a:endCxn id="25" idx="2"/>
          </p:cNvCxnSpPr>
          <p:nvPr/>
        </p:nvCxnSpPr>
        <p:spPr>
          <a:xfrm>
            <a:off x="7407908" y="4801272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 bwMode="auto">
          <a:xfrm>
            <a:off x="10538671" y="2402504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36" name="椭圆 35"/>
          <p:cNvSpPr/>
          <p:nvPr/>
        </p:nvSpPr>
        <p:spPr bwMode="auto">
          <a:xfrm>
            <a:off x="10538670" y="298608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37" name="椭圆 36"/>
          <p:cNvSpPr/>
          <p:nvPr/>
        </p:nvSpPr>
        <p:spPr bwMode="auto">
          <a:xfrm>
            <a:off x="10538670" y="356966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38" name="椭圆 37"/>
          <p:cNvSpPr/>
          <p:nvPr/>
        </p:nvSpPr>
        <p:spPr bwMode="auto">
          <a:xfrm>
            <a:off x="10538667" y="455929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39" name="椭圆 38"/>
          <p:cNvSpPr/>
          <p:nvPr/>
        </p:nvSpPr>
        <p:spPr bwMode="auto">
          <a:xfrm>
            <a:off x="10538667" y="52093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10538667" y="62173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1" name="椭圆 40"/>
          <p:cNvSpPr/>
          <p:nvPr/>
        </p:nvSpPr>
        <p:spPr>
          <a:xfrm rot="5400000">
            <a:off x="10587223" y="4193123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 rot="5400000">
            <a:off x="10587223" y="5836789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381777" y="2127427"/>
            <a:ext cx="885371" cy="247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>
            <a:stCxn id="20" idx="6"/>
            <a:endCxn id="35" idx="2"/>
          </p:cNvCxnSpPr>
          <p:nvPr/>
        </p:nvCxnSpPr>
        <p:spPr>
          <a:xfrm>
            <a:off x="9377271" y="2644478"/>
            <a:ext cx="1161399" cy="165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0" idx="6"/>
            <a:endCxn id="36" idx="2"/>
          </p:cNvCxnSpPr>
          <p:nvPr/>
        </p:nvCxnSpPr>
        <p:spPr>
          <a:xfrm>
            <a:off x="9377272" y="2644477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1" idx="6"/>
            <a:endCxn id="39" idx="2"/>
          </p:cNvCxnSpPr>
          <p:nvPr/>
        </p:nvCxnSpPr>
        <p:spPr>
          <a:xfrm>
            <a:off x="9377271" y="3228053"/>
            <a:ext cx="1161396" cy="22398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2" idx="6"/>
            <a:endCxn id="38" idx="2"/>
          </p:cNvCxnSpPr>
          <p:nvPr/>
        </p:nvCxnSpPr>
        <p:spPr>
          <a:xfrm>
            <a:off x="9377271" y="3811631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3" idx="6"/>
            <a:endCxn id="37" idx="2"/>
          </p:cNvCxnSpPr>
          <p:nvPr/>
        </p:nvCxnSpPr>
        <p:spPr>
          <a:xfrm flipV="1">
            <a:off x="9377267" y="3828186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23" idx="6"/>
            <a:endCxn id="40" idx="2"/>
          </p:cNvCxnSpPr>
          <p:nvPr/>
        </p:nvCxnSpPr>
        <p:spPr>
          <a:xfrm>
            <a:off x="9377269" y="4801271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94269" y="5220192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Positive 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1376950" y="5212125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1" name="椭圆 50"/>
          <p:cNvSpPr/>
          <p:nvPr/>
        </p:nvSpPr>
        <p:spPr bwMode="auto">
          <a:xfrm>
            <a:off x="2220397" y="521680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08092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507484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直接箭头连接符 55"/>
          <p:cNvCxnSpPr>
            <a:stCxn id="50" idx="6"/>
            <a:endCxn id="51" idx="2"/>
          </p:cNvCxnSpPr>
          <p:nvPr/>
        </p:nvCxnSpPr>
        <p:spPr>
          <a:xfrm>
            <a:off x="1909227" y="5470652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2767837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3617923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4763669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3929092" y="5299891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09433" y="6002937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Negative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392114" y="599486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2235561" y="5999553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309608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509000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0" name="直接箭头连接符 79"/>
          <p:cNvCxnSpPr>
            <a:stCxn id="76" idx="6"/>
            <a:endCxn id="77" idx="2"/>
          </p:cNvCxnSpPr>
          <p:nvPr/>
        </p:nvCxnSpPr>
        <p:spPr>
          <a:xfrm>
            <a:off x="1924391" y="625339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2783001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3633087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778833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3944256" y="6082636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4271" y="5105137"/>
            <a:ext cx="5497372" cy="16292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742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Advantages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Low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computation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omplexity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Arbitrary non-local features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Learning-guided-search</a:t>
            </a:r>
          </a:p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460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677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10FA3-B8E9-A449-9E13-5FE583C44D1E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43ECF9-F05A-4244-99D9-D597DFF1C4E9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886173-BADD-DC45-8B8D-6481BADFFA7E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A90F26-3842-C445-8A80-4E9E3FD22A16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59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090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Global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Normalization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Structured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Prediction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Zhou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Watanabe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Andor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Rush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" y="4994796"/>
            <a:ext cx="112216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Hao Zhou, Yue Zhang,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Shujian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Huang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Jiajun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Chen. A Neural Probabilistic Structured-Prediction Model for Transition-based Dependency Parsing. In Proceedings of ACL 2015, Beijing, China, July.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Watanabe, Taro, and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Eiichiro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Sumita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"Transition-based neural constituent parsing." Proceedings of the 53rd Annual Meeting of the Association for Computational Linguistics and the 7th International Joint Conference on Natural Language Processing (Volume 1: Long Papers). Vol. 1. 2015.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Andor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Daniel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 Chris Alberti, David Weiss,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Aliaksei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Severyn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Alessandro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Presta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Kuzman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Ganchev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Slav Petrov, Michael Collins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"Globally normalized transition-based neural networks."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arXiv:1603.06042 (2016).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Wiseman, Sam, and Alexander M. Rush. "Sequence-to-sequence learning as beam-search optimization."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arXiv:1606.02960 (2016).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67538" y="479794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5648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Partial segmented results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Unprocessed characters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actions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(t) : t is a POS tag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1523298" y="6629895"/>
            <a:ext cx="4180759" cy="2270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1633" dirty="0"/>
              <a:t>Zhang and Clark, EMNLP 2010</a:t>
            </a:r>
            <a:endParaRPr lang="zh-CN" altLang="en-US" sz="1633" dirty="0">
              <a:latin typeface="Arial" charset="0"/>
              <a:ea typeface="MS Gothic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67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 state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我喜欢读书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358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Separate(PN)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喜欢读书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676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4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97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99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678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3" y="3531555"/>
            <a:ext cx="300492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857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1" y="3531555"/>
            <a:ext cx="326621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6307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63" y="2458117"/>
            <a:ext cx="4144775" cy="308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9DC336-FA68-AA47-921A-02681C55FD54}"/>
              </a:ext>
            </a:extLst>
          </p:cNvPr>
          <p:cNvGrpSpPr/>
          <p:nvPr/>
        </p:nvGrpSpPr>
        <p:grpSpPr>
          <a:xfrm>
            <a:off x="1693904" y="4777307"/>
            <a:ext cx="4668337" cy="511444"/>
            <a:chOff x="1693904" y="4777307"/>
            <a:chExt cx="4668337" cy="51144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C2DEA91-3436-7147-AE05-9112D824D9D2}"/>
                </a:ext>
              </a:extLst>
            </p:cNvPr>
            <p:cNvSpPr/>
            <p:nvPr/>
          </p:nvSpPr>
          <p:spPr>
            <a:xfrm>
              <a:off x="3417563" y="4777307"/>
              <a:ext cx="2944678" cy="51144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D725F2-8ADB-694D-80D2-DED87906F3B8}"/>
                </a:ext>
              </a:extLst>
            </p:cNvPr>
            <p:cNvSpPr txBox="1"/>
            <p:nvPr/>
          </p:nvSpPr>
          <p:spPr>
            <a:xfrm>
              <a:off x="1693904" y="4848363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Non-local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B0EC77-F3E9-DB48-A3EE-4018D295F0A8}"/>
                </a:ext>
              </a:extLst>
            </p:cNvPr>
            <p:cNvCxnSpPr>
              <a:cxnSpLocks/>
            </p:cNvCxnSpPr>
            <p:nvPr/>
          </p:nvCxnSpPr>
          <p:spPr>
            <a:xfrm>
              <a:off x="2741306" y="5033029"/>
              <a:ext cx="62637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3256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35" y="2466782"/>
            <a:ext cx="4686736" cy="316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74BA79-14A4-6549-B796-A217A48521F7}"/>
              </a:ext>
            </a:extLst>
          </p:cNvPr>
          <p:cNvSpPr/>
          <p:nvPr/>
        </p:nvSpPr>
        <p:spPr>
          <a:xfrm>
            <a:off x="3033085" y="4231341"/>
            <a:ext cx="4794315" cy="8785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BCB51-849F-9346-A7A7-92AFBD14CD01}"/>
              </a:ext>
            </a:extLst>
          </p:cNvPr>
          <p:cNvSpPr txBox="1"/>
          <p:nvPr/>
        </p:nvSpPr>
        <p:spPr>
          <a:xfrm>
            <a:off x="1168427" y="4485945"/>
            <a:ext cx="12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Word-level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440BE-2CC1-214C-BBB5-8EEED1A09B8E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441416" y="4670611"/>
            <a:ext cx="59166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806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on CTB 5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66649"/>
              </p:ext>
            </p:extLst>
          </p:nvPr>
        </p:nvGraphicFramePr>
        <p:xfrm>
          <a:off x="2111215" y="2564673"/>
          <a:ext cx="8034896" cy="271748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7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9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41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K09 (error-driven)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97.87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93.67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This work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97.78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93.67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5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Zhang 2008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K09 (baseline)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97.79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93.60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J08a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97.85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93.41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J08b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97.74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N07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97.83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11218" y="5479981"/>
            <a:ext cx="803489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33" dirty="0"/>
              <a:t>SF = segmentation F-score; JF = joint segmentation and POS-tagging F-score</a:t>
            </a:r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393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他到达北京机场。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 marL="0" indent="0">
              <a:buNone/>
              <a:tabLst>
                <a:tab pos="8526038" algn="l"/>
              </a:tabLst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 knowledge can potentially improve segmentation/tagging.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address 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sparsity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of full chunk features, a semi-supervised method is proposed to derive chunk cluster features from large-scale automatically-chunked data.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179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 到 达 北 京 机 场 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5AC26-64E6-A942-821A-DF094E077279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2392702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F3ACA-67BD-2145-B2EC-53195E17CEDC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19" name="矩形 14">
            <a:extLst>
              <a:ext uri="{FF2B5EF4-FFF2-40B4-BE49-F238E27FC236}">
                <a16:creationId xmlns:a16="http://schemas.microsoft.com/office/drawing/2014/main" id="{054D617C-1230-6B48-B4B6-E56445492204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27FA8898-516C-B143-A79D-D22D99584C06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4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54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637A65-1FFF-4C40-9A8E-418664430BB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2" name="矩形 14">
            <a:extLst>
              <a:ext uri="{FF2B5EF4-FFF2-40B4-BE49-F238E27FC236}">
                <a16:creationId xmlns:a16="http://schemas.microsoft.com/office/drawing/2014/main" id="{2D25A402-D0D2-A24A-A684-9BD03CDE914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C0F88536-FFB4-8D41-8203-336DF1FD7A3E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8141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A4DEC-F329-824A-8DB2-E1CAFAF94F4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2" name="矩形 14">
            <a:extLst>
              <a:ext uri="{FF2B5EF4-FFF2-40B4-BE49-F238E27FC236}">
                <a16:creationId xmlns:a16="http://schemas.microsoft.com/office/drawing/2014/main" id="{4D31AB36-EA3C-5E40-A252-A780AB18F0D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1C254CE0-236F-8045-97AB-C9FF282B5531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0288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246BB-B6B2-0944-A7B4-3CC5E36D3BB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9DB3ABBB-85E0-2F47-ADDD-C39CF7C0CA7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4338A082-8E65-F747-8C65-90F7DF39469D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834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F5F01-508C-3243-B446-34FCF946572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AD02A370-B165-9945-9396-EF266D3BB5DD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90FD37C3-64E5-B541-9DF7-F7976D325CCB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874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57B701-9A34-3348-BE75-AD094B22FC6F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FC2B7C40-02B8-CF44-A59A-F896C527DCB6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4E01ED0-C066-634E-B94A-722CDC5FBB5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164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BCAA5-878A-3D47-9EE7-3EA7D0447040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55441EBB-9CC9-4A44-98ED-A0D4EACF5932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5C7C10C-2622-7D45-81DC-180CC71A150F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664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FD07A-9F62-EF41-8D4C-CE85EE6EAD46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E7236A97-E880-9042-947E-787525B1F622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0518809-86D9-5644-A3F3-79ADE50F59D7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531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990B8-1CCD-5945-8841-CA4382D0165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961D80B4-987C-124A-A894-1B4E730EC13C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DAC257AC-0961-764C-A0FF-30AAF27FE125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303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53B11-B504-1449-A9B5-3E2B1456B95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54E6076D-B2C2-D545-9169-FFD76B37EAF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0E9E3243-2DE2-BE4B-AEC7-26EACBE6EED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364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E28F5-A6E9-A449-A848-26D6BE8AE2C8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D6E143BC-0865-5E43-BCA7-83DF18748EA4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87BB0B80-6DF8-7A47-9233-01A9F30E940A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562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EDFE9-BEF0-B24C-AF42-38CE6EBE739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0298AF0-D270-D043-B036-8BCBD3C7C2C6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53F78CE-B492-0346-BFE3-17589AFFD611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240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3D487-DF2B-B64D-97A6-A79676246F6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CCE97F1-3457-7D4B-B925-1E7E7B5D53BA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E815F460-9078-6449-A3C6-0549D2C463FF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881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EFF81C-93EC-7245-88EA-612B2DA37E64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4160716-0F6B-764D-A1AF-C0D1B59FDC5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3FA131C-D3A0-AC48-89CE-FF23CA81455C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0955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1907E-F329-0A4E-94ED-ECBF7395A12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DDF5FDEE-60D0-D44F-ADAB-F0A547DD32E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9733FB3-4E96-1141-94D6-A1DFD771B45D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614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CEA4D-ADA6-7A43-93A3-F38D7A16874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472E3493-1B32-CC44-AA0F-AEFE05915C4B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4C60C9AC-1126-B84A-9AE6-3CCE9F2236A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685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465EF-B2F8-5245-ABFA-9C0CE7173C3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66E2CE69-E2F4-6D4E-A403-4A5DC1769AD5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6BB84362-90C9-4144-9596-A0FD0CDB8318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141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SEP(O)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9"/>
            <a:ext cx="2916127" cy="123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BBB15-F3AD-7044-B0D3-19E8B7C7616B}"/>
              </a:ext>
            </a:extLst>
          </p:cNvPr>
          <p:cNvSpPr txBox="1"/>
          <p:nvPr/>
        </p:nvSpPr>
        <p:spPr>
          <a:xfrm>
            <a:off x="3487119" y="5142037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0511BF66-F8FD-3A49-8207-BD039A7CD87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B676AC3B-80C8-BF42-9959-0DE81D0CFD68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394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feature template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9" y="2277837"/>
            <a:ext cx="3466823" cy="37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2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06" y="2461421"/>
            <a:ext cx="7029593" cy="30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58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Text normalization is introduced as a pre-processing step for microblog processing, which transforms informal words into their standard forms. For example, “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tmrw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 has been frequently used in tweets for is for “tomorrow”.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proposed a transition-based model for joint word segmentation, POS tagging and text normalization.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2989" y="4837352"/>
            <a:ext cx="3065931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工作鸭梨大啊！</a:t>
            </a:r>
          </a:p>
        </p:txBody>
      </p:sp>
      <p:sp>
        <p:nvSpPr>
          <p:cNvPr id="7" name="右箭头 6"/>
          <p:cNvSpPr/>
          <p:nvPr/>
        </p:nvSpPr>
        <p:spPr>
          <a:xfrm>
            <a:off x="4564632" y="5026754"/>
            <a:ext cx="692005" cy="30251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89927" y="4837352"/>
            <a:ext cx="4512868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  <a:endParaRPr lang="zh-CN" alt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AD4BDD-524A-334F-9C35-0BF91FC67E1F}"/>
              </a:ext>
            </a:extLst>
          </p:cNvPr>
          <p:cNvSpPr/>
          <p:nvPr/>
        </p:nvSpPr>
        <p:spPr>
          <a:xfrm>
            <a:off x="2456329" y="5026754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005199-F0FA-5B41-9C81-DD23BA8A8DDE}"/>
              </a:ext>
            </a:extLst>
          </p:cNvPr>
          <p:cNvSpPr/>
          <p:nvPr/>
        </p:nvSpPr>
        <p:spPr>
          <a:xfrm>
            <a:off x="6952129" y="5013503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4AA7BCF-FCE5-0745-AA7E-25E5CDE5094E}"/>
              </a:ext>
            </a:extLst>
          </p:cNvPr>
          <p:cNvCxnSpPr>
            <a:stCxn id="4" idx="2"/>
            <a:endCxn id="10" idx="2"/>
          </p:cNvCxnSpPr>
          <p:nvPr/>
        </p:nvCxnSpPr>
        <p:spPr>
          <a:xfrm rot="5400000" flipH="1" flipV="1">
            <a:off x="4930686" y="3074742"/>
            <a:ext cx="13251" cy="4495800"/>
          </a:xfrm>
          <a:prstGeom prst="bentConnector3">
            <a:avLst>
              <a:gd name="adj1" fmla="val -1725153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C88AD0-8645-2048-9609-67314171FB95}"/>
              </a:ext>
            </a:extLst>
          </p:cNvPr>
          <p:cNvSpPr txBox="1"/>
          <p:nvPr/>
        </p:nvSpPr>
        <p:spPr>
          <a:xfrm>
            <a:off x="2456329" y="4625786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A97A54-FD5B-7145-BD82-5985065DB16A}"/>
              </a:ext>
            </a:extLst>
          </p:cNvPr>
          <p:cNvSpPr txBox="1"/>
          <p:nvPr/>
        </p:nvSpPr>
        <p:spPr>
          <a:xfrm>
            <a:off x="6037729" y="4677579"/>
            <a:ext cx="23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</a:t>
            </a:r>
            <a:r>
              <a:rPr lang="zh-CN" altLang="en-US" dirty="0"/>
              <a:t>       </a:t>
            </a:r>
            <a:r>
              <a:rPr lang="en-US" altLang="zh-CN" dirty="0"/>
              <a:t>stress</a:t>
            </a:r>
            <a:r>
              <a:rPr lang="zh-CN" altLang="en-US" dirty="0"/>
              <a:t>        </a:t>
            </a:r>
            <a:r>
              <a:rPr lang="en-US" altLang="zh-CN" dirty="0"/>
              <a:t>big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5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solution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Score each candidate, select the highest-scored output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Search-space typically exponential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24" y="3097558"/>
            <a:ext cx="6912768" cy="29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20"/>
          <p:cNvSpPr txBox="1"/>
          <p:nvPr/>
        </p:nvSpPr>
        <p:spPr>
          <a:xfrm>
            <a:off x="2843689" y="6072776"/>
            <a:ext cx="720080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100 possible trees for this seven-word sentence.</a:t>
            </a:r>
          </a:p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  <a:defRPr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one million trees for a 20-word sentence. </a:t>
            </a:r>
          </a:p>
        </p:txBody>
      </p:sp>
      <p:sp>
        <p:nvSpPr>
          <p:cNvPr id="6" name="下箭头 5"/>
          <p:cNvSpPr/>
          <p:nvPr/>
        </p:nvSpPr>
        <p:spPr bwMode="auto">
          <a:xfrm rot="7829504">
            <a:off x="2301476" y="5757215"/>
            <a:ext cx="384021" cy="593093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defTabSz="449239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106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Normalization dictionary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1" t="18929" r="3982" b="30784"/>
          <a:stretch/>
        </p:blipFill>
        <p:spPr>
          <a:xfrm>
            <a:off x="2519081" y="2492331"/>
            <a:ext cx="2052919" cy="27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07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工 作 鸭 梨 大 啊 ！</a:t>
            </a:r>
          </a:p>
        </p:txBody>
      </p:sp>
      <p:sp>
        <p:nvSpPr>
          <p:cNvPr id="14" name="矩形 13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5F4E0B7-45B7-8C4E-B3B1-0C8284A0EF7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4405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 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0023E02B-7514-AE44-BDAC-3D4B10EC73A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76192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8FE65AC-0494-4F48-863E-2C6DAFAF3DE8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912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E8B2D1B-FEB5-9D41-B430-3B7B7579206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0314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CFBE2E41-ADDC-FB48-971B-EDFD4A58EFA7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51573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SEPS(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VA,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33191-3DF6-744B-A0B2-4F83087B25C6}"/>
              </a:ext>
            </a:extLst>
          </p:cNvPr>
          <p:cNvSpPr txBox="1"/>
          <p:nvPr/>
        </p:nvSpPr>
        <p:spPr>
          <a:xfrm>
            <a:off x="3841688" y="4817482"/>
            <a:ext cx="15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鸭梨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/NN</a:t>
            </a:r>
            <a:endParaRPr lang="en-US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4E909-B2EC-4E46-9211-3575E6E81C0A}"/>
              </a:ext>
            </a:extLst>
          </p:cNvPr>
          <p:cNvCxnSpPr>
            <a:cxnSpLocks/>
          </p:cNvCxnSpPr>
          <p:nvPr/>
        </p:nvCxnSpPr>
        <p:spPr>
          <a:xfrm flipV="1">
            <a:off x="4092766" y="4461367"/>
            <a:ext cx="0" cy="37410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7">
            <a:extLst>
              <a:ext uri="{FF2B5EF4-FFF2-40B4-BE49-F238E27FC236}">
                <a16:creationId xmlns:a16="http://schemas.microsoft.com/office/drawing/2014/main" id="{4B1684C6-8FA1-CF43-A2FF-75A44B4325F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4643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SP)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9" name="矩形 8"/>
          <p:cNvSpPr/>
          <p:nvPr/>
        </p:nvSpPr>
        <p:spPr>
          <a:xfrm>
            <a:off x="2152651" y="4017171"/>
            <a:ext cx="35695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164E4D8D-4A8D-0249-93CD-80DEF072682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75317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9751" y="4017171"/>
            <a:ext cx="39124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84843C8-9E2B-B845-BD4C-3FED5F73D09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28046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segmentation feature templates of Zhang and Clark (2011)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Extracting language model features by using word-based language model learned from a large quantity of standard texts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2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793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69" y="2112632"/>
            <a:ext cx="4819651" cy="36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19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Traditional: word-based Chinese parsing</a:t>
            </a:r>
            <a:endParaRPr lang="zh-CN" altLang="en-US" dirty="0"/>
          </a:p>
        </p:txBody>
      </p:sp>
      <p:pic>
        <p:nvPicPr>
          <p:cNvPr id="61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44" y="2365695"/>
            <a:ext cx="5024233" cy="290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37839" y="5526673"/>
            <a:ext cx="7316327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52" dirty="0"/>
              <a:t>CTB-style word-based syntax tree for “</a:t>
            </a:r>
            <a:r>
              <a:rPr lang="zh-CN" altLang="en-US" sz="1452" dirty="0"/>
              <a:t>中国 </a:t>
            </a:r>
            <a:r>
              <a:rPr lang="en-US" altLang="zh-CN" sz="1452" dirty="0"/>
              <a:t>(China) </a:t>
            </a:r>
            <a:r>
              <a:rPr lang="zh-CN" altLang="en-US" sz="1452" dirty="0"/>
              <a:t>建筑业 </a:t>
            </a:r>
            <a:r>
              <a:rPr lang="en-US" altLang="zh-CN" sz="1452" dirty="0"/>
              <a:t>(architecture industry) </a:t>
            </a:r>
            <a:r>
              <a:rPr lang="zh-CN" altLang="en-US" sz="1452" dirty="0"/>
              <a:t>呈现 </a:t>
            </a:r>
            <a:r>
              <a:rPr lang="en-US" altLang="zh-CN" sz="1452" dirty="0"/>
              <a:t>(show) </a:t>
            </a:r>
            <a:r>
              <a:rPr lang="zh-CN" altLang="en-US" sz="1452" dirty="0"/>
              <a:t>新 </a:t>
            </a:r>
            <a:r>
              <a:rPr lang="en-US" altLang="zh-CN" sz="1452" dirty="0"/>
              <a:t>(new) </a:t>
            </a:r>
            <a:r>
              <a:rPr lang="zh-CN" altLang="en-US" sz="1452" dirty="0"/>
              <a:t>格局 </a:t>
            </a:r>
            <a:r>
              <a:rPr lang="en-US" altLang="zh-CN" sz="1452" dirty="0"/>
              <a:t>(pattern)”.</a:t>
            </a:r>
            <a:endParaRPr lang="zh-CN" altLang="en-US" sz="1452" dirty="0"/>
          </a:p>
          <a:p>
            <a:endParaRPr lang="zh-CN" altLang="en-US" sz="1633" dirty="0"/>
          </a:p>
        </p:txBody>
      </p:sp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69296"/>
      </p:ext>
    </p:extLst>
  </p:cSld>
  <p:clrMapOvr>
    <a:masterClrMapping/>
  </p:clrMapOvr>
  <p:transition advTm="1654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This: character-based Chinese parsing</a:t>
            </a:r>
            <a:endParaRPr lang="zh-CN" altLang="en-US" dirty="0"/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07" y="2523771"/>
            <a:ext cx="5682304" cy="304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23731" y="5636118"/>
            <a:ext cx="7134463" cy="73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71" dirty="0"/>
              <a:t>Character-level syntax tree with hierarchal word structures for “</a:t>
            </a:r>
            <a:r>
              <a:rPr lang="zh-CN" altLang="en-US" sz="1271" dirty="0"/>
              <a:t>中 </a:t>
            </a:r>
            <a:r>
              <a:rPr lang="en-US" altLang="zh-CN" sz="1271" dirty="0"/>
              <a:t>(middle) </a:t>
            </a:r>
            <a:r>
              <a:rPr lang="zh-CN" altLang="en-US" sz="1271" dirty="0"/>
              <a:t>国 </a:t>
            </a:r>
            <a:r>
              <a:rPr lang="en-US" altLang="zh-CN" sz="1271" dirty="0"/>
              <a:t>(nation) </a:t>
            </a:r>
            <a:r>
              <a:rPr lang="zh-CN" altLang="en-US" sz="1271" dirty="0"/>
              <a:t>建 </a:t>
            </a:r>
            <a:r>
              <a:rPr lang="en-US" altLang="zh-CN" sz="1271" dirty="0"/>
              <a:t>(construction) </a:t>
            </a:r>
            <a:r>
              <a:rPr lang="zh-CN" altLang="en-US" sz="1271" dirty="0"/>
              <a:t>筑 </a:t>
            </a:r>
            <a:r>
              <a:rPr lang="en-US" altLang="zh-CN" sz="1271" dirty="0"/>
              <a:t>(building) </a:t>
            </a:r>
            <a:r>
              <a:rPr lang="zh-CN" altLang="en-US" sz="1271" dirty="0"/>
              <a:t>业 </a:t>
            </a:r>
            <a:r>
              <a:rPr lang="en-US" altLang="zh-CN" sz="1271" dirty="0"/>
              <a:t>(industry) </a:t>
            </a:r>
            <a:r>
              <a:rPr lang="zh-CN" altLang="en-US" sz="1271" dirty="0"/>
              <a:t>呈 </a:t>
            </a:r>
            <a:r>
              <a:rPr lang="en-US" altLang="zh-CN" sz="1271" dirty="0"/>
              <a:t>(present) </a:t>
            </a:r>
            <a:r>
              <a:rPr lang="zh-CN" altLang="en-US" sz="1271" dirty="0"/>
              <a:t>现 </a:t>
            </a:r>
            <a:r>
              <a:rPr lang="en-US" altLang="zh-CN" sz="1271" dirty="0"/>
              <a:t>(show) </a:t>
            </a:r>
            <a:r>
              <a:rPr lang="zh-CN" altLang="en-US" sz="1271" dirty="0"/>
              <a:t>新 </a:t>
            </a:r>
            <a:r>
              <a:rPr lang="en-US" altLang="zh-CN" sz="1271" dirty="0"/>
              <a:t>(new) </a:t>
            </a:r>
            <a:r>
              <a:rPr lang="zh-CN" altLang="en-US" sz="1271" dirty="0"/>
              <a:t>格 </a:t>
            </a:r>
            <a:r>
              <a:rPr lang="en-US" altLang="zh-CN" sz="1271" dirty="0"/>
              <a:t>(style) </a:t>
            </a:r>
            <a:r>
              <a:rPr lang="zh-CN" altLang="en-US" sz="1271" dirty="0"/>
              <a:t>局 </a:t>
            </a:r>
            <a:r>
              <a:rPr lang="en-US" altLang="zh-CN" sz="1271" dirty="0"/>
              <a:t>(situation)”.</a:t>
            </a:r>
            <a:endParaRPr lang="zh-CN" altLang="en-US" sz="1271" dirty="0"/>
          </a:p>
          <a:p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234993"/>
      </p:ext>
    </p:extLst>
  </p:cSld>
  <p:clrMapOvr>
    <a:masterClrMapping/>
  </p:clrMapOvr>
  <p:transition advTm="37938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12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09" y="2841731"/>
            <a:ext cx="4246400" cy="319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433981"/>
      </p:ext>
    </p:extLst>
  </p:cSld>
  <p:clrMapOvr>
    <a:masterClrMapping/>
  </p:clrMapOvr>
  <p:transition advTm="3713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22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43" y="2781304"/>
            <a:ext cx="5185319" cy="269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9862874"/>
      </p:ext>
    </p:extLst>
  </p:cSld>
  <p:clrMapOvr>
    <a:masterClrMapping/>
  </p:clrMapOvr>
  <p:transition advTm="3713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7188"/>
      </p:ext>
    </p:extLst>
  </p:cSld>
  <p:clrMapOvr>
    <a:masterClrMapping/>
  </p:clrMapOvr>
  <p:transition advTm="18518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01" y="2997205"/>
            <a:ext cx="3810400" cy="15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07366"/>
      </p:ext>
    </p:extLst>
  </p:cSld>
  <p:clrMapOvr>
    <a:masterClrMapping/>
  </p:clrMapOvr>
  <p:transition advTm="18518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character-based parsing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transition-based parser</a:t>
            </a: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73165"/>
      </p:ext>
    </p:extLst>
  </p:cSld>
  <p:clrMapOvr>
    <a:masterClrMapping/>
  </p:clrMapOvr>
  <p:transition advTm="0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3" name="标题 3"/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" name="TextBox 50"/>
          <p:cNvSpPr txBox="1"/>
          <p:nvPr/>
        </p:nvSpPr>
        <p:spPr>
          <a:xfrm>
            <a:off x="4729968" y="22060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16" name="TextBox 51"/>
          <p:cNvSpPr txBox="1"/>
          <p:nvPr/>
        </p:nvSpPr>
        <p:spPr>
          <a:xfrm>
            <a:off x="7944545" y="220608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19" name="Straight Connector 53"/>
          <p:cNvCxnSpPr/>
          <p:nvPr/>
        </p:nvCxnSpPr>
        <p:spPr>
          <a:xfrm>
            <a:off x="3843260" y="280877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4"/>
          <p:cNvCxnSpPr/>
          <p:nvPr/>
        </p:nvCxnSpPr>
        <p:spPr>
          <a:xfrm>
            <a:off x="3843260" y="369398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5"/>
          <p:cNvCxnSpPr/>
          <p:nvPr/>
        </p:nvCxnSpPr>
        <p:spPr>
          <a:xfrm>
            <a:off x="3843259" y="280877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8"/>
          <p:cNvCxnSpPr/>
          <p:nvPr/>
        </p:nvCxnSpPr>
        <p:spPr>
          <a:xfrm flipV="1">
            <a:off x="7665171" y="368534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/>
          <p:cNvCxnSpPr/>
          <p:nvPr/>
        </p:nvCxnSpPr>
        <p:spPr>
          <a:xfrm flipV="1">
            <a:off x="7665171" y="280013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9"/>
          <p:cNvSpPr txBox="1"/>
          <p:nvPr/>
        </p:nvSpPr>
        <p:spPr>
          <a:xfrm>
            <a:off x="7682933" y="28836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8090284" y="2893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8557958" y="28836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27" name="TextBox 22"/>
          <p:cNvSpPr txBox="1"/>
          <p:nvPr/>
        </p:nvSpPr>
        <p:spPr>
          <a:xfrm>
            <a:off x="7665168" y="33811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8087957" y="339135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9" name="TextBox 24"/>
          <p:cNvSpPr txBox="1"/>
          <p:nvPr/>
        </p:nvSpPr>
        <p:spPr>
          <a:xfrm>
            <a:off x="8549590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30" name="Straight Connector 25"/>
          <p:cNvCxnSpPr/>
          <p:nvPr/>
        </p:nvCxnSpPr>
        <p:spPr>
          <a:xfrm flipH="1">
            <a:off x="7877728" y="3160616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6"/>
          <p:cNvCxnSpPr/>
          <p:nvPr/>
        </p:nvCxnSpPr>
        <p:spPr>
          <a:xfrm>
            <a:off x="8322882" y="3170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7"/>
          <p:cNvCxnSpPr/>
          <p:nvPr/>
        </p:nvCxnSpPr>
        <p:spPr>
          <a:xfrm flipH="1">
            <a:off x="8757339" y="31606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29"/>
          <p:cNvSpPr txBox="1"/>
          <p:nvPr/>
        </p:nvSpPr>
        <p:spPr>
          <a:xfrm>
            <a:off x="8960278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8922741" y="339461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1"/>
          <p:cNvCxnSpPr/>
          <p:nvPr/>
        </p:nvCxnSpPr>
        <p:spPr>
          <a:xfrm flipH="1">
            <a:off x="9160950" y="315735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2"/>
          <p:cNvSpPr txBox="1"/>
          <p:nvPr/>
        </p:nvSpPr>
        <p:spPr>
          <a:xfrm>
            <a:off x="9808752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7" name="TextBox 33"/>
          <p:cNvSpPr txBox="1"/>
          <p:nvPr/>
        </p:nvSpPr>
        <p:spPr>
          <a:xfrm>
            <a:off x="9372681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8" name="TextBox 34"/>
          <p:cNvSpPr txBox="1"/>
          <p:nvPr/>
        </p:nvSpPr>
        <p:spPr>
          <a:xfrm>
            <a:off x="9682919" y="339194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9" name="TextBox 35"/>
          <p:cNvSpPr txBox="1"/>
          <p:nvPr/>
        </p:nvSpPr>
        <p:spPr>
          <a:xfrm>
            <a:off x="9414359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0" name="Straight Connector 36"/>
          <p:cNvCxnSpPr>
            <a:endCxn id="39" idx="0"/>
          </p:cNvCxnSpPr>
          <p:nvPr/>
        </p:nvCxnSpPr>
        <p:spPr>
          <a:xfrm flipH="1">
            <a:off x="9605277" y="3157354"/>
            <a:ext cx="4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/>
          <p:cNvCxnSpPr>
            <a:endCxn id="38" idx="0"/>
          </p:cNvCxnSpPr>
          <p:nvPr/>
        </p:nvCxnSpPr>
        <p:spPr>
          <a:xfrm>
            <a:off x="10054174" y="317197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0"/>
          <p:cNvSpPr txBox="1"/>
          <p:nvPr/>
        </p:nvSpPr>
        <p:spPr>
          <a:xfrm>
            <a:off x="10425427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41"/>
          <p:cNvSpPr txBox="1"/>
          <p:nvPr/>
        </p:nvSpPr>
        <p:spPr>
          <a:xfrm>
            <a:off x="10425427" y="335604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4" name="Straight Connector 42"/>
          <p:cNvCxnSpPr/>
          <p:nvPr/>
        </p:nvCxnSpPr>
        <p:spPr>
          <a:xfrm>
            <a:off x="10536996" y="319325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21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0" y="22060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6" y="22060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877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3" y="36939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1" y="280877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3" y="36853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3" y="280013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5626400" y="285792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7724525" y="289377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8192200" y="288361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5608634" y="335549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7722200" y="339135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8183831" y="339134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5821192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7957123" y="317076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8391580" y="3160609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0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3" y="339461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1" y="3157350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4" y="28949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3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1" y="339193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1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19" y="3157350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8417" y="3171971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60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39" y="3193250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DF42BFC4-F9EF-1E42-9740-A2DC35EC74CE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8155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190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74" y="220607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52" y="22060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68" y="280877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68" y="369397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67" y="2808775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78" y="368534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78" y="280013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5125893" y="285792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529968" y="28552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8192206" y="288361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5108127" y="335550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527641" y="33528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8183836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5320687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762566" y="31322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8391585" y="3160612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26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88" y="339461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197" y="3157351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2999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28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66" y="339194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05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23" y="3157351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1" y="3171973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75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75" y="335604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43" y="319325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7009219B-55A5-144D-AC87-A7BD5F9C6C0A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0533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82" y="22060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60" y="22060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76" y="28087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76" y="369398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75" y="280877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86" y="368534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86" y="28001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41" y="285792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17" y="285527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14" y="28547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76" y="335550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91" y="335285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44" y="336247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36" y="313492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15" y="31322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93" y="31317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34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96" y="339461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205" y="315735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3007" y="28949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36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74" y="339194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13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31" y="315735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29" y="317197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83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83" y="335604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51" y="319325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1035DBAE-F077-924B-94A1-2CA30B5B9435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467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82" y="220666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60" y="220666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76" y="280936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76" y="369456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75" y="280936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86" y="368593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86" y="280072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4798641" y="2858511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202717" y="375101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5641514" y="375047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4780876" y="335609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200391" y="424859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5633144" y="425821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4993436" y="3135509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435315" y="4028012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5840893" y="4027476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34" y="28809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96" y="339519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205" y="315793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3007" y="289556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36" y="28809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74" y="3392530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13" y="33880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31" y="31579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9" y="3172561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83" y="29168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83" y="335663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51" y="319383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8"/>
          <p:cNvSpPr txBox="1"/>
          <p:nvPr/>
        </p:nvSpPr>
        <p:spPr>
          <a:xfrm>
            <a:off x="5471162" y="309601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9"/>
          <p:cNvCxnSpPr>
            <a:stCxn id="91" idx="2"/>
            <a:endCxn id="43" idx="0"/>
          </p:cNvCxnSpPr>
          <p:nvPr/>
        </p:nvCxnSpPr>
        <p:spPr>
          <a:xfrm flipH="1">
            <a:off x="5435313" y="3373009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43"/>
          <p:cNvCxnSpPr>
            <a:stCxn id="91" idx="2"/>
            <a:endCxn id="44" idx="0"/>
          </p:cNvCxnSpPr>
          <p:nvPr/>
        </p:nvCxnSpPr>
        <p:spPr>
          <a:xfrm>
            <a:off x="5716582" y="3373009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0CAD6399-D37B-0047-A7B4-06CE24BF109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3643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2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9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62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4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3" y="2806238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5" y="3682806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5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3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05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02" y="439224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66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8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3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2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03" y="4669780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83" y="4669244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5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4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6" y="289243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5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3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3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21" y="315481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18" y="316943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40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5471150" y="37377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5435301" y="4014777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5716570" y="4014777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519419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499355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5439619" y="3431814"/>
            <a:ext cx="276951" cy="30596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56C02CD-2C22-484E-9F84-6AD2851A39B7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7863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1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5" y="28062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2" y="369144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2" y="280623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3" y="368280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3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5" y="374091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0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5" y="489035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48" y="489998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7" y="46692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554880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5511264" y="339207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5749473" y="315481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9438866" y="289243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9002793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9313031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9044472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9235390" y="3154814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 flipH="1">
            <a:off x="9684287" y="316943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0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0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09" y="319071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4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4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4" y="31548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0" y="3431813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4" y="3431813"/>
            <a:ext cx="276952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966B49DB-3A55-3649-B2FF-A6FAFA72B432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1664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34" y="2203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10" y="220354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28" y="280623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27" y="369144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25" y="280624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37" y="368280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37" y="279760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39" y="374091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13" y="439278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10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74" y="42384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588" y="4890362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42" y="489998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32" y="4017917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11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091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5086780" y="287781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5049243" y="339207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5287451" y="3154818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38858" y="28924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595436" y="287781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3025" y="33894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637113" y="338493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828031" y="315481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4281" y="316943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35" y="291371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35" y="33535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03" y="3190718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58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09" y="4014778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78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07" y="315481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64" y="3431817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27" y="3431817"/>
            <a:ext cx="276951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7D0CF56-299D-3443-8D53-44DEE191F83D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6551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2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6" y="280623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5" y="36914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3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5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5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7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2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6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50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9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4538152" y="287781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4500615" y="339206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4738823" y="3154807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5636884" y="289243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5046808" y="287781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5511051" y="338939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5088485" y="338493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5279403" y="3154809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>
            <a:off x="5882306" y="3169430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3" y="291371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3" y="335349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11" y="319070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5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2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5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D291F9CF-4D66-E941-9912-43D065080EA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578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46" y="22035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22" y="22035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40" y="280623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39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37" y="28062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49" y="36828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49" y="27976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5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25" y="4392782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22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86" y="423849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60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5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4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23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103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4538156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4500619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4738827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5636888" y="38068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046812" y="37922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5511055" y="43038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088489" y="4299338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279407" y="4069217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5882310" y="4083838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47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47" y="335350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15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70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21" y="4014778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90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1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7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39" y="3431814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47"/>
          <p:cNvSpPr txBox="1"/>
          <p:nvPr/>
        </p:nvSpPr>
        <p:spPr>
          <a:xfrm>
            <a:off x="5355132" y="31680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0" name="Straight Connector 48"/>
          <p:cNvCxnSpPr>
            <a:stCxn id="109" idx="2"/>
            <a:endCxn id="65" idx="0"/>
          </p:cNvCxnSpPr>
          <p:nvPr/>
        </p:nvCxnSpPr>
        <p:spPr>
          <a:xfrm flipH="1">
            <a:off x="5279408" y="3445038"/>
            <a:ext cx="321144" cy="3471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49"/>
          <p:cNvCxnSpPr>
            <a:stCxn id="109" idx="2"/>
            <a:endCxn id="64" idx="0"/>
          </p:cNvCxnSpPr>
          <p:nvPr/>
        </p:nvCxnSpPr>
        <p:spPr>
          <a:xfrm>
            <a:off x="5600552" y="344503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标题 3">
            <a:extLst>
              <a:ext uri="{FF2B5EF4-FFF2-40B4-BE49-F238E27FC236}">
                <a16:creationId xmlns:a16="http://schemas.microsoft.com/office/drawing/2014/main" id="{25C8C92A-EF89-FD4D-A4AB-A2053927CF6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5266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4725830" y="220353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3" name="TextBox 51"/>
          <p:cNvSpPr txBox="1"/>
          <p:nvPr/>
        </p:nvSpPr>
        <p:spPr>
          <a:xfrm>
            <a:off x="7940406" y="22035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4" name="Straight Connector 53"/>
          <p:cNvCxnSpPr/>
          <p:nvPr/>
        </p:nvCxnSpPr>
        <p:spPr>
          <a:xfrm>
            <a:off x="3839124" y="280622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54"/>
          <p:cNvCxnSpPr/>
          <p:nvPr/>
        </p:nvCxnSpPr>
        <p:spPr>
          <a:xfrm>
            <a:off x="3839123" y="36914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5"/>
          <p:cNvCxnSpPr/>
          <p:nvPr/>
        </p:nvCxnSpPr>
        <p:spPr>
          <a:xfrm>
            <a:off x="3839121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8"/>
          <p:cNvCxnSpPr/>
          <p:nvPr/>
        </p:nvCxnSpPr>
        <p:spPr>
          <a:xfrm flipV="1">
            <a:off x="7661033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8"/>
          <p:cNvCxnSpPr/>
          <p:nvPr/>
        </p:nvCxnSpPr>
        <p:spPr>
          <a:xfrm flipV="1">
            <a:off x="7661033" y="279759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/>
          <p:nvPr/>
        </p:nvSpPr>
        <p:spPr>
          <a:xfrm>
            <a:off x="3706835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0"/>
          <p:cNvSpPr txBox="1"/>
          <p:nvPr/>
        </p:nvSpPr>
        <p:spPr>
          <a:xfrm>
            <a:off x="4110909" y="43927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1"/>
          <p:cNvSpPr txBox="1"/>
          <p:nvPr/>
        </p:nvSpPr>
        <p:spPr>
          <a:xfrm>
            <a:off x="4549706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2" name="TextBox 22"/>
          <p:cNvSpPr txBox="1"/>
          <p:nvPr/>
        </p:nvSpPr>
        <p:spPr>
          <a:xfrm>
            <a:off x="3689070" y="423848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23"/>
          <p:cNvSpPr txBox="1"/>
          <p:nvPr/>
        </p:nvSpPr>
        <p:spPr>
          <a:xfrm>
            <a:off x="4108584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4"/>
          <p:cNvSpPr txBox="1"/>
          <p:nvPr/>
        </p:nvSpPr>
        <p:spPr>
          <a:xfrm>
            <a:off x="4541338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5" name="Straight Connector 25"/>
          <p:cNvCxnSpPr/>
          <p:nvPr/>
        </p:nvCxnSpPr>
        <p:spPr>
          <a:xfrm flipH="1">
            <a:off x="3901628" y="401790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26"/>
          <p:cNvCxnSpPr/>
          <p:nvPr/>
        </p:nvCxnSpPr>
        <p:spPr>
          <a:xfrm>
            <a:off x="4343507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7"/>
          <p:cNvCxnSpPr/>
          <p:nvPr/>
        </p:nvCxnSpPr>
        <p:spPr>
          <a:xfrm flipH="1">
            <a:off x="4749087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29"/>
          <p:cNvSpPr txBox="1"/>
          <p:nvPr/>
        </p:nvSpPr>
        <p:spPr>
          <a:xfrm>
            <a:off x="5096406" y="373446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0"/>
          <p:cNvSpPr txBox="1"/>
          <p:nvPr/>
        </p:nvSpPr>
        <p:spPr>
          <a:xfrm>
            <a:off x="5058869" y="424871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31"/>
          <p:cNvCxnSpPr/>
          <p:nvPr/>
        </p:nvCxnSpPr>
        <p:spPr>
          <a:xfrm flipH="1">
            <a:off x="5297078" y="401145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2"/>
          <p:cNvSpPr txBox="1"/>
          <p:nvPr/>
        </p:nvSpPr>
        <p:spPr>
          <a:xfrm>
            <a:off x="5973758" y="43650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2" name="TextBox 33"/>
          <p:cNvSpPr txBox="1"/>
          <p:nvPr/>
        </p:nvSpPr>
        <p:spPr>
          <a:xfrm>
            <a:off x="5383681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4"/>
          <p:cNvSpPr txBox="1"/>
          <p:nvPr/>
        </p:nvSpPr>
        <p:spPr>
          <a:xfrm>
            <a:off x="5847923" y="48620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5"/>
          <p:cNvSpPr txBox="1"/>
          <p:nvPr/>
        </p:nvSpPr>
        <p:spPr>
          <a:xfrm>
            <a:off x="5425359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1" name="Straight Connector 36"/>
          <p:cNvCxnSpPr>
            <a:endCxn id="100" idx="0"/>
          </p:cNvCxnSpPr>
          <p:nvPr/>
        </p:nvCxnSpPr>
        <p:spPr>
          <a:xfrm flipH="1">
            <a:off x="5616277" y="462747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37"/>
          <p:cNvCxnSpPr>
            <a:endCxn id="93" idx="0"/>
          </p:cNvCxnSpPr>
          <p:nvPr/>
        </p:nvCxnSpPr>
        <p:spPr>
          <a:xfrm flipH="1">
            <a:off x="6219179" y="464209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40"/>
          <p:cNvSpPr txBox="1"/>
          <p:nvPr/>
        </p:nvSpPr>
        <p:spPr>
          <a:xfrm>
            <a:off x="10055531" y="29137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4" name="TextBox 41"/>
          <p:cNvSpPr txBox="1"/>
          <p:nvPr/>
        </p:nvSpPr>
        <p:spPr>
          <a:xfrm>
            <a:off x="10055531" y="3353498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5" name="Straight Connector 42"/>
          <p:cNvCxnSpPr/>
          <p:nvPr/>
        </p:nvCxnSpPr>
        <p:spPr>
          <a:xfrm>
            <a:off x="10167099" y="31907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38"/>
          <p:cNvSpPr txBox="1"/>
          <p:nvPr/>
        </p:nvSpPr>
        <p:spPr>
          <a:xfrm>
            <a:off x="4379354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39"/>
          <p:cNvCxnSpPr>
            <a:stCxn id="106" idx="2"/>
            <a:endCxn id="80" idx="0"/>
          </p:cNvCxnSpPr>
          <p:nvPr/>
        </p:nvCxnSpPr>
        <p:spPr>
          <a:xfrm flipH="1">
            <a:off x="4343505" y="4014770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3"/>
          <p:cNvCxnSpPr>
            <a:stCxn id="106" idx="2"/>
            <a:endCxn id="81" idx="0"/>
          </p:cNvCxnSpPr>
          <p:nvPr/>
        </p:nvCxnSpPr>
        <p:spPr>
          <a:xfrm>
            <a:off x="4624774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44"/>
          <p:cNvSpPr txBox="1"/>
          <p:nvPr/>
        </p:nvSpPr>
        <p:spPr>
          <a:xfrm>
            <a:off x="4102403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3" name="Straight Connector 45"/>
          <p:cNvCxnSpPr>
            <a:stCxn id="112" idx="2"/>
            <a:endCxn id="79" idx="0"/>
          </p:cNvCxnSpPr>
          <p:nvPr/>
        </p:nvCxnSpPr>
        <p:spPr>
          <a:xfrm flipH="1">
            <a:off x="3901760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46"/>
          <p:cNvCxnSpPr>
            <a:stCxn id="112" idx="2"/>
            <a:endCxn id="106" idx="0"/>
          </p:cNvCxnSpPr>
          <p:nvPr/>
        </p:nvCxnSpPr>
        <p:spPr>
          <a:xfrm>
            <a:off x="4347823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47"/>
          <p:cNvSpPr txBox="1"/>
          <p:nvPr/>
        </p:nvSpPr>
        <p:spPr>
          <a:xfrm>
            <a:off x="5692002" y="37262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6" name="Straight Connector 48"/>
          <p:cNvCxnSpPr>
            <a:stCxn id="115" idx="2"/>
            <a:endCxn id="92" idx="0"/>
          </p:cNvCxnSpPr>
          <p:nvPr/>
        </p:nvCxnSpPr>
        <p:spPr>
          <a:xfrm flipH="1">
            <a:off x="5616277" y="4003297"/>
            <a:ext cx="321145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49"/>
          <p:cNvCxnSpPr>
            <a:stCxn id="115" idx="2"/>
            <a:endCxn id="91" idx="0"/>
          </p:cNvCxnSpPr>
          <p:nvPr/>
        </p:nvCxnSpPr>
        <p:spPr>
          <a:xfrm>
            <a:off x="5937422" y="4003297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52"/>
          <p:cNvSpPr txBox="1"/>
          <p:nvPr/>
        </p:nvSpPr>
        <p:spPr>
          <a:xfrm>
            <a:off x="5357081" y="316303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9" name="Straight Connector 56"/>
          <p:cNvCxnSpPr>
            <a:stCxn id="118" idx="2"/>
            <a:endCxn id="88" idx="0"/>
          </p:cNvCxnSpPr>
          <p:nvPr/>
        </p:nvCxnSpPr>
        <p:spPr>
          <a:xfrm flipH="1">
            <a:off x="5299346" y="3440033"/>
            <a:ext cx="295140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57"/>
          <p:cNvCxnSpPr>
            <a:stCxn id="118" idx="2"/>
            <a:endCxn id="115" idx="0"/>
          </p:cNvCxnSpPr>
          <p:nvPr/>
        </p:nvCxnSpPr>
        <p:spPr>
          <a:xfrm>
            <a:off x="5594486" y="3440033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标题 3">
            <a:extLst>
              <a:ext uri="{FF2B5EF4-FFF2-40B4-BE49-F238E27FC236}">
                <a16:creationId xmlns:a16="http://schemas.microsoft.com/office/drawing/2014/main" id="{2491EA56-EBCB-994E-B916-AC9E74290B61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7564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7" name="TextBox 50"/>
          <p:cNvSpPr txBox="1"/>
          <p:nvPr/>
        </p:nvSpPr>
        <p:spPr>
          <a:xfrm>
            <a:off x="4725837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8" name="TextBox 51"/>
          <p:cNvSpPr txBox="1"/>
          <p:nvPr/>
        </p:nvSpPr>
        <p:spPr>
          <a:xfrm>
            <a:off x="7940414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9" name="Straight Connector 53"/>
          <p:cNvCxnSpPr/>
          <p:nvPr/>
        </p:nvCxnSpPr>
        <p:spPr>
          <a:xfrm>
            <a:off x="3839129" y="280623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4"/>
          <p:cNvCxnSpPr/>
          <p:nvPr/>
        </p:nvCxnSpPr>
        <p:spPr>
          <a:xfrm>
            <a:off x="3839130" y="369143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5"/>
          <p:cNvCxnSpPr/>
          <p:nvPr/>
        </p:nvCxnSpPr>
        <p:spPr>
          <a:xfrm>
            <a:off x="3839128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8"/>
          <p:cNvCxnSpPr/>
          <p:nvPr/>
        </p:nvCxnSpPr>
        <p:spPr>
          <a:xfrm flipV="1">
            <a:off x="7661039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8"/>
          <p:cNvCxnSpPr/>
          <p:nvPr/>
        </p:nvCxnSpPr>
        <p:spPr>
          <a:xfrm flipV="1">
            <a:off x="7661039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3706841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4110917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1"/>
          <p:cNvSpPr txBox="1"/>
          <p:nvPr/>
        </p:nvSpPr>
        <p:spPr>
          <a:xfrm>
            <a:off x="4549714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7" name="TextBox 22"/>
          <p:cNvSpPr txBox="1"/>
          <p:nvPr/>
        </p:nvSpPr>
        <p:spPr>
          <a:xfrm>
            <a:off x="3689076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3"/>
          <p:cNvSpPr txBox="1"/>
          <p:nvPr/>
        </p:nvSpPr>
        <p:spPr>
          <a:xfrm>
            <a:off x="4108591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4"/>
          <p:cNvSpPr txBox="1"/>
          <p:nvPr/>
        </p:nvSpPr>
        <p:spPr>
          <a:xfrm>
            <a:off x="4541344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0" name="Straight Connector 25"/>
          <p:cNvCxnSpPr/>
          <p:nvPr/>
        </p:nvCxnSpPr>
        <p:spPr>
          <a:xfrm flipH="1">
            <a:off x="3901636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26"/>
          <p:cNvCxnSpPr/>
          <p:nvPr/>
        </p:nvCxnSpPr>
        <p:spPr>
          <a:xfrm>
            <a:off x="4343515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7"/>
          <p:cNvCxnSpPr/>
          <p:nvPr/>
        </p:nvCxnSpPr>
        <p:spPr>
          <a:xfrm flipH="1">
            <a:off x="4749093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29"/>
          <p:cNvSpPr txBox="1"/>
          <p:nvPr/>
        </p:nvSpPr>
        <p:spPr>
          <a:xfrm>
            <a:off x="5096414" y="373446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4" name="TextBox 30"/>
          <p:cNvSpPr txBox="1"/>
          <p:nvPr/>
        </p:nvSpPr>
        <p:spPr>
          <a:xfrm>
            <a:off x="5058876" y="424872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5" name="Straight Connector 31"/>
          <p:cNvCxnSpPr/>
          <p:nvPr/>
        </p:nvCxnSpPr>
        <p:spPr>
          <a:xfrm flipH="1">
            <a:off x="5297085" y="4011462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32"/>
          <p:cNvSpPr txBox="1"/>
          <p:nvPr/>
        </p:nvSpPr>
        <p:spPr>
          <a:xfrm>
            <a:off x="5973764" y="43650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3"/>
          <p:cNvSpPr txBox="1"/>
          <p:nvPr/>
        </p:nvSpPr>
        <p:spPr>
          <a:xfrm>
            <a:off x="5383688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8" name="TextBox 34"/>
          <p:cNvSpPr txBox="1"/>
          <p:nvPr/>
        </p:nvSpPr>
        <p:spPr>
          <a:xfrm>
            <a:off x="5847931" y="486206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9" name="TextBox 35"/>
          <p:cNvSpPr txBox="1"/>
          <p:nvPr/>
        </p:nvSpPr>
        <p:spPr>
          <a:xfrm>
            <a:off x="5425365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0" name="Straight Connector 36"/>
          <p:cNvCxnSpPr>
            <a:endCxn id="69" idx="0"/>
          </p:cNvCxnSpPr>
          <p:nvPr/>
        </p:nvCxnSpPr>
        <p:spPr>
          <a:xfrm flipH="1">
            <a:off x="5616283" y="462747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7"/>
          <p:cNvCxnSpPr>
            <a:endCxn id="68" idx="0"/>
          </p:cNvCxnSpPr>
          <p:nvPr/>
        </p:nvCxnSpPr>
        <p:spPr>
          <a:xfrm>
            <a:off x="6219186" y="464209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5957735" y="29136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4" name="TextBox 41"/>
          <p:cNvSpPr txBox="1"/>
          <p:nvPr/>
        </p:nvSpPr>
        <p:spPr>
          <a:xfrm>
            <a:off x="5957735" y="335339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42"/>
          <p:cNvCxnSpPr/>
          <p:nvPr/>
        </p:nvCxnSpPr>
        <p:spPr>
          <a:xfrm>
            <a:off x="6069303" y="31906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38"/>
          <p:cNvSpPr txBox="1"/>
          <p:nvPr/>
        </p:nvSpPr>
        <p:spPr>
          <a:xfrm>
            <a:off x="4379362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7" name="Straight Connector 39"/>
          <p:cNvCxnSpPr>
            <a:stCxn id="96" idx="2"/>
            <a:endCxn id="55" idx="0"/>
          </p:cNvCxnSpPr>
          <p:nvPr/>
        </p:nvCxnSpPr>
        <p:spPr>
          <a:xfrm flipH="1">
            <a:off x="4343513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43"/>
          <p:cNvCxnSpPr>
            <a:stCxn id="96" idx="2"/>
            <a:endCxn id="56" idx="0"/>
          </p:cNvCxnSpPr>
          <p:nvPr/>
        </p:nvCxnSpPr>
        <p:spPr>
          <a:xfrm>
            <a:off x="4624782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44"/>
          <p:cNvSpPr txBox="1"/>
          <p:nvPr/>
        </p:nvSpPr>
        <p:spPr>
          <a:xfrm>
            <a:off x="4102410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45"/>
          <p:cNvCxnSpPr>
            <a:stCxn id="99" idx="2"/>
            <a:endCxn id="54" idx="0"/>
          </p:cNvCxnSpPr>
          <p:nvPr/>
        </p:nvCxnSpPr>
        <p:spPr>
          <a:xfrm flipH="1">
            <a:off x="3901766" y="3431806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6"/>
          <p:cNvCxnSpPr>
            <a:stCxn id="99" idx="2"/>
            <a:endCxn id="96" idx="0"/>
          </p:cNvCxnSpPr>
          <p:nvPr/>
        </p:nvCxnSpPr>
        <p:spPr>
          <a:xfrm>
            <a:off x="4347830" y="343180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7"/>
          <p:cNvSpPr txBox="1"/>
          <p:nvPr/>
        </p:nvSpPr>
        <p:spPr>
          <a:xfrm>
            <a:off x="5692008" y="37262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8"/>
          <p:cNvCxnSpPr>
            <a:stCxn id="111" idx="2"/>
            <a:endCxn id="67" idx="0"/>
          </p:cNvCxnSpPr>
          <p:nvPr/>
        </p:nvCxnSpPr>
        <p:spPr>
          <a:xfrm flipH="1">
            <a:off x="5616284" y="4003298"/>
            <a:ext cx="321144" cy="3471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9"/>
          <p:cNvCxnSpPr>
            <a:stCxn id="111" idx="2"/>
            <a:endCxn id="66" idx="0"/>
          </p:cNvCxnSpPr>
          <p:nvPr/>
        </p:nvCxnSpPr>
        <p:spPr>
          <a:xfrm>
            <a:off x="5937428" y="400329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52"/>
          <p:cNvSpPr txBox="1"/>
          <p:nvPr/>
        </p:nvSpPr>
        <p:spPr>
          <a:xfrm>
            <a:off x="5357088" y="316303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56"/>
          <p:cNvCxnSpPr>
            <a:stCxn id="123" idx="2"/>
            <a:endCxn id="63" idx="0"/>
          </p:cNvCxnSpPr>
          <p:nvPr/>
        </p:nvCxnSpPr>
        <p:spPr>
          <a:xfrm flipH="1">
            <a:off x="5299354" y="344003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57"/>
          <p:cNvCxnSpPr>
            <a:stCxn id="123" idx="2"/>
            <a:endCxn id="111" idx="0"/>
          </p:cNvCxnSpPr>
          <p:nvPr/>
        </p:nvCxnSpPr>
        <p:spPr>
          <a:xfrm>
            <a:off x="5594493" y="3440034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88F8E6FC-CDEC-154A-982B-95098038F566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5631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9687B1-22A0-FE44-A72C-98749D67FC55}"/>
              </a:ext>
            </a:extLst>
          </p:cNvPr>
          <p:cNvSpPr txBox="1"/>
          <p:nvPr/>
        </p:nvSpPr>
        <p:spPr>
          <a:xfrm rot="20271060">
            <a:off x="5535981" y="3341309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45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3" name="TextBox 50"/>
          <p:cNvSpPr txBox="1"/>
          <p:nvPr/>
        </p:nvSpPr>
        <p:spPr>
          <a:xfrm>
            <a:off x="4725841" y="21999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4" name="TextBox 51"/>
          <p:cNvSpPr txBox="1"/>
          <p:nvPr/>
        </p:nvSpPr>
        <p:spPr>
          <a:xfrm>
            <a:off x="7940418" y="219995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5" name="Straight Connector 53"/>
          <p:cNvCxnSpPr/>
          <p:nvPr/>
        </p:nvCxnSpPr>
        <p:spPr>
          <a:xfrm>
            <a:off x="3839133" y="280265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4"/>
          <p:cNvCxnSpPr/>
          <p:nvPr/>
        </p:nvCxnSpPr>
        <p:spPr>
          <a:xfrm>
            <a:off x="3839134" y="368785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5"/>
          <p:cNvCxnSpPr/>
          <p:nvPr/>
        </p:nvCxnSpPr>
        <p:spPr>
          <a:xfrm>
            <a:off x="3839132" y="280265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58"/>
          <p:cNvCxnSpPr/>
          <p:nvPr/>
        </p:nvCxnSpPr>
        <p:spPr>
          <a:xfrm flipV="1">
            <a:off x="7661043" y="367921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8"/>
          <p:cNvCxnSpPr/>
          <p:nvPr/>
        </p:nvCxnSpPr>
        <p:spPr>
          <a:xfrm flipV="1">
            <a:off x="7661043" y="279401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19"/>
          <p:cNvSpPr txBox="1"/>
          <p:nvPr/>
        </p:nvSpPr>
        <p:spPr>
          <a:xfrm>
            <a:off x="3721360" y="3853439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0"/>
          <p:cNvSpPr txBox="1"/>
          <p:nvPr/>
        </p:nvSpPr>
        <p:spPr>
          <a:xfrm>
            <a:off x="4110921" y="438919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2" name="TextBox 21"/>
          <p:cNvSpPr txBox="1"/>
          <p:nvPr/>
        </p:nvSpPr>
        <p:spPr>
          <a:xfrm>
            <a:off x="4549718" y="438865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3" name="TextBox 22"/>
          <p:cNvSpPr txBox="1"/>
          <p:nvPr/>
        </p:nvSpPr>
        <p:spPr>
          <a:xfrm>
            <a:off x="3703594" y="435101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3"/>
          <p:cNvSpPr txBox="1"/>
          <p:nvPr/>
        </p:nvSpPr>
        <p:spPr>
          <a:xfrm>
            <a:off x="4108595" y="488677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24"/>
          <p:cNvSpPr txBox="1"/>
          <p:nvPr/>
        </p:nvSpPr>
        <p:spPr>
          <a:xfrm>
            <a:off x="4541348" y="489639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6" name="Straight Connector 25"/>
          <p:cNvCxnSpPr/>
          <p:nvPr/>
        </p:nvCxnSpPr>
        <p:spPr>
          <a:xfrm flipH="1">
            <a:off x="3901640" y="401432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6"/>
          <p:cNvCxnSpPr/>
          <p:nvPr/>
        </p:nvCxnSpPr>
        <p:spPr>
          <a:xfrm>
            <a:off x="4343519" y="466619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27"/>
          <p:cNvCxnSpPr/>
          <p:nvPr/>
        </p:nvCxnSpPr>
        <p:spPr>
          <a:xfrm flipH="1">
            <a:off x="4749097" y="466565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29"/>
          <p:cNvSpPr txBox="1"/>
          <p:nvPr/>
        </p:nvSpPr>
        <p:spPr>
          <a:xfrm>
            <a:off x="5096418" y="435652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0"/>
          <p:cNvSpPr txBox="1"/>
          <p:nvPr/>
        </p:nvSpPr>
        <p:spPr>
          <a:xfrm>
            <a:off x="5058880" y="4870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1" name="Straight Connector 31"/>
          <p:cNvCxnSpPr/>
          <p:nvPr/>
        </p:nvCxnSpPr>
        <p:spPr>
          <a:xfrm flipH="1">
            <a:off x="5297089" y="4633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32"/>
          <p:cNvSpPr txBox="1"/>
          <p:nvPr/>
        </p:nvSpPr>
        <p:spPr>
          <a:xfrm>
            <a:off x="5973768" y="49871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3"/>
          <p:cNvSpPr txBox="1"/>
          <p:nvPr/>
        </p:nvSpPr>
        <p:spPr>
          <a:xfrm>
            <a:off x="5383692" y="4972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4"/>
          <p:cNvSpPr txBox="1"/>
          <p:nvPr/>
        </p:nvSpPr>
        <p:spPr>
          <a:xfrm>
            <a:off x="5847935" y="5484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35"/>
          <p:cNvSpPr txBox="1"/>
          <p:nvPr/>
        </p:nvSpPr>
        <p:spPr>
          <a:xfrm>
            <a:off x="5425369" y="5479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36"/>
          <p:cNvCxnSpPr>
            <a:endCxn id="101" idx="0"/>
          </p:cNvCxnSpPr>
          <p:nvPr/>
        </p:nvCxnSpPr>
        <p:spPr>
          <a:xfrm flipH="1">
            <a:off x="5616287" y="52495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37"/>
          <p:cNvCxnSpPr>
            <a:endCxn id="100" idx="0"/>
          </p:cNvCxnSpPr>
          <p:nvPr/>
        </p:nvCxnSpPr>
        <p:spPr>
          <a:xfrm>
            <a:off x="6219190" y="5264159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40"/>
          <p:cNvSpPr txBox="1"/>
          <p:nvPr/>
        </p:nvSpPr>
        <p:spPr>
          <a:xfrm>
            <a:off x="6280367" y="379523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5" name="TextBox 41"/>
          <p:cNvSpPr txBox="1"/>
          <p:nvPr/>
        </p:nvSpPr>
        <p:spPr>
          <a:xfrm>
            <a:off x="6280367" y="423502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6" name="Straight Connector 42"/>
          <p:cNvCxnSpPr/>
          <p:nvPr/>
        </p:nvCxnSpPr>
        <p:spPr>
          <a:xfrm>
            <a:off x="6391936" y="407223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38"/>
          <p:cNvSpPr txBox="1"/>
          <p:nvPr/>
        </p:nvSpPr>
        <p:spPr>
          <a:xfrm>
            <a:off x="4379366" y="373419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8" name="Straight Connector 39"/>
          <p:cNvCxnSpPr>
            <a:stCxn id="107" idx="2"/>
            <a:endCxn id="81" idx="0"/>
          </p:cNvCxnSpPr>
          <p:nvPr/>
        </p:nvCxnSpPr>
        <p:spPr>
          <a:xfrm flipH="1">
            <a:off x="4343517" y="401119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43"/>
          <p:cNvCxnSpPr>
            <a:stCxn id="107" idx="2"/>
            <a:endCxn id="82" idx="0"/>
          </p:cNvCxnSpPr>
          <p:nvPr/>
        </p:nvCxnSpPr>
        <p:spPr>
          <a:xfrm>
            <a:off x="4624786" y="401119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44"/>
          <p:cNvSpPr txBox="1"/>
          <p:nvPr/>
        </p:nvSpPr>
        <p:spPr>
          <a:xfrm>
            <a:off x="4102414" y="315122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4" name="Straight Connector 45"/>
          <p:cNvCxnSpPr>
            <a:stCxn id="113" idx="2"/>
          </p:cNvCxnSpPr>
          <p:nvPr/>
        </p:nvCxnSpPr>
        <p:spPr>
          <a:xfrm flipH="1">
            <a:off x="3901781" y="3428226"/>
            <a:ext cx="44605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46"/>
          <p:cNvCxnSpPr>
            <a:stCxn id="113" idx="2"/>
            <a:endCxn id="107" idx="0"/>
          </p:cNvCxnSpPr>
          <p:nvPr/>
        </p:nvCxnSpPr>
        <p:spPr>
          <a:xfrm>
            <a:off x="4347834" y="342822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47"/>
          <p:cNvSpPr txBox="1"/>
          <p:nvPr/>
        </p:nvSpPr>
        <p:spPr>
          <a:xfrm>
            <a:off x="5692012" y="43483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48"/>
          <p:cNvCxnSpPr>
            <a:stCxn id="116" idx="2"/>
            <a:endCxn id="93" idx="0"/>
          </p:cNvCxnSpPr>
          <p:nvPr/>
        </p:nvCxnSpPr>
        <p:spPr>
          <a:xfrm flipH="1">
            <a:off x="5616288" y="4625361"/>
            <a:ext cx="321144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49"/>
          <p:cNvCxnSpPr>
            <a:stCxn id="116" idx="2"/>
            <a:endCxn id="92" idx="0"/>
          </p:cNvCxnSpPr>
          <p:nvPr/>
        </p:nvCxnSpPr>
        <p:spPr>
          <a:xfrm>
            <a:off x="5937432" y="4625361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52"/>
          <p:cNvSpPr txBox="1"/>
          <p:nvPr/>
        </p:nvSpPr>
        <p:spPr>
          <a:xfrm>
            <a:off x="5357092" y="378509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0" name="Straight Connector 56"/>
          <p:cNvCxnSpPr>
            <a:stCxn id="119" idx="2"/>
            <a:endCxn id="89" idx="0"/>
          </p:cNvCxnSpPr>
          <p:nvPr/>
        </p:nvCxnSpPr>
        <p:spPr>
          <a:xfrm flipH="1">
            <a:off x="5299358" y="4062097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57"/>
          <p:cNvCxnSpPr>
            <a:stCxn id="119" idx="2"/>
            <a:endCxn id="116" idx="0"/>
          </p:cNvCxnSpPr>
          <p:nvPr/>
        </p:nvCxnSpPr>
        <p:spPr>
          <a:xfrm>
            <a:off x="5594497" y="4062097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59"/>
          <p:cNvSpPr txBox="1"/>
          <p:nvPr/>
        </p:nvSpPr>
        <p:spPr>
          <a:xfrm>
            <a:off x="5753717" y="3187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8" name="Straight Connector 60"/>
          <p:cNvCxnSpPr>
            <a:stCxn id="127" idx="2"/>
            <a:endCxn id="119" idx="0"/>
          </p:cNvCxnSpPr>
          <p:nvPr/>
        </p:nvCxnSpPr>
        <p:spPr>
          <a:xfrm flipH="1">
            <a:off x="5594497" y="3464554"/>
            <a:ext cx="341321" cy="32054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61"/>
          <p:cNvCxnSpPr>
            <a:stCxn id="127" idx="2"/>
            <a:endCxn id="104" idx="0"/>
          </p:cNvCxnSpPr>
          <p:nvPr/>
        </p:nvCxnSpPr>
        <p:spPr>
          <a:xfrm>
            <a:off x="5935818" y="3464554"/>
            <a:ext cx="456118" cy="3306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标题 3">
            <a:extLst>
              <a:ext uri="{FF2B5EF4-FFF2-40B4-BE49-F238E27FC236}">
                <a16:creationId xmlns:a16="http://schemas.microsoft.com/office/drawing/2014/main" id="{320B32DE-766D-2F4A-B63D-268D8BF0732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2523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725838" y="21964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940416" y="21964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52" name="Straight Connector 53"/>
          <p:cNvCxnSpPr/>
          <p:nvPr/>
        </p:nvCxnSpPr>
        <p:spPr>
          <a:xfrm>
            <a:off x="3839133" y="2799137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4"/>
          <p:cNvCxnSpPr/>
          <p:nvPr/>
        </p:nvCxnSpPr>
        <p:spPr>
          <a:xfrm>
            <a:off x="3839131" y="3684343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5"/>
          <p:cNvCxnSpPr/>
          <p:nvPr/>
        </p:nvCxnSpPr>
        <p:spPr>
          <a:xfrm>
            <a:off x="3839131" y="27991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8"/>
          <p:cNvCxnSpPr/>
          <p:nvPr/>
        </p:nvCxnSpPr>
        <p:spPr>
          <a:xfrm flipV="1">
            <a:off x="7661042" y="36757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8"/>
          <p:cNvCxnSpPr/>
          <p:nvPr/>
        </p:nvCxnSpPr>
        <p:spPr>
          <a:xfrm flipV="1">
            <a:off x="7661042" y="27905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3706844" y="433058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0"/>
          <p:cNvSpPr txBox="1"/>
          <p:nvPr/>
        </p:nvSpPr>
        <p:spPr>
          <a:xfrm>
            <a:off x="4110919" y="498245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1"/>
          <p:cNvSpPr txBox="1"/>
          <p:nvPr/>
        </p:nvSpPr>
        <p:spPr>
          <a:xfrm>
            <a:off x="4549715" y="49819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60" name="TextBox 22"/>
          <p:cNvSpPr txBox="1"/>
          <p:nvPr/>
        </p:nvSpPr>
        <p:spPr>
          <a:xfrm>
            <a:off x="3689078" y="482816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1" name="TextBox 23"/>
          <p:cNvSpPr txBox="1"/>
          <p:nvPr/>
        </p:nvSpPr>
        <p:spPr>
          <a:xfrm>
            <a:off x="4108593" y="548002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24"/>
          <p:cNvSpPr txBox="1"/>
          <p:nvPr/>
        </p:nvSpPr>
        <p:spPr>
          <a:xfrm>
            <a:off x="4541346" y="54896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3" name="Straight Connector 25"/>
          <p:cNvCxnSpPr/>
          <p:nvPr/>
        </p:nvCxnSpPr>
        <p:spPr>
          <a:xfrm flipH="1">
            <a:off x="3901636" y="460758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26"/>
          <p:cNvCxnSpPr/>
          <p:nvPr/>
        </p:nvCxnSpPr>
        <p:spPr>
          <a:xfrm>
            <a:off x="4343517" y="525944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7"/>
          <p:cNvCxnSpPr/>
          <p:nvPr/>
        </p:nvCxnSpPr>
        <p:spPr>
          <a:xfrm flipH="1">
            <a:off x="4749095" y="52589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29"/>
          <p:cNvSpPr txBox="1"/>
          <p:nvPr/>
        </p:nvSpPr>
        <p:spPr>
          <a:xfrm>
            <a:off x="5096415" y="485352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0"/>
          <p:cNvSpPr txBox="1"/>
          <p:nvPr/>
        </p:nvSpPr>
        <p:spPr>
          <a:xfrm>
            <a:off x="5058877" y="5367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1"/>
          <p:cNvCxnSpPr/>
          <p:nvPr/>
        </p:nvCxnSpPr>
        <p:spPr>
          <a:xfrm flipH="1">
            <a:off x="5297087" y="5130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32"/>
          <p:cNvSpPr txBox="1"/>
          <p:nvPr/>
        </p:nvSpPr>
        <p:spPr>
          <a:xfrm>
            <a:off x="5973766" y="54841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5383689" y="5469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34"/>
          <p:cNvSpPr txBox="1"/>
          <p:nvPr/>
        </p:nvSpPr>
        <p:spPr>
          <a:xfrm>
            <a:off x="5847933" y="5981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2" name="TextBox 35"/>
          <p:cNvSpPr txBox="1"/>
          <p:nvPr/>
        </p:nvSpPr>
        <p:spPr>
          <a:xfrm>
            <a:off x="5425368" y="5976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4" name="Straight Connector 36"/>
          <p:cNvCxnSpPr>
            <a:endCxn id="72" idx="0"/>
          </p:cNvCxnSpPr>
          <p:nvPr/>
        </p:nvCxnSpPr>
        <p:spPr>
          <a:xfrm flipH="1">
            <a:off x="5616286" y="574653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37"/>
          <p:cNvCxnSpPr>
            <a:endCxn id="71" idx="0"/>
          </p:cNvCxnSpPr>
          <p:nvPr/>
        </p:nvCxnSpPr>
        <p:spPr>
          <a:xfrm flipH="1">
            <a:off x="6219189" y="576115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40"/>
          <p:cNvSpPr txBox="1"/>
          <p:nvPr/>
        </p:nvSpPr>
        <p:spPr>
          <a:xfrm>
            <a:off x="6280367" y="429223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7" name="TextBox 41"/>
          <p:cNvSpPr txBox="1"/>
          <p:nvPr/>
        </p:nvSpPr>
        <p:spPr>
          <a:xfrm>
            <a:off x="6280367" y="473202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2"/>
          <p:cNvCxnSpPr/>
          <p:nvPr/>
        </p:nvCxnSpPr>
        <p:spPr>
          <a:xfrm>
            <a:off x="6391935" y="456923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38"/>
          <p:cNvSpPr txBox="1"/>
          <p:nvPr/>
        </p:nvSpPr>
        <p:spPr>
          <a:xfrm>
            <a:off x="4379363" y="432744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39"/>
          <p:cNvCxnSpPr>
            <a:stCxn id="99" idx="2"/>
            <a:endCxn id="58" idx="0"/>
          </p:cNvCxnSpPr>
          <p:nvPr/>
        </p:nvCxnSpPr>
        <p:spPr>
          <a:xfrm flipH="1">
            <a:off x="4343515" y="4604446"/>
            <a:ext cx="281268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3"/>
          <p:cNvCxnSpPr>
            <a:stCxn id="99" idx="2"/>
            <a:endCxn id="59" idx="0"/>
          </p:cNvCxnSpPr>
          <p:nvPr/>
        </p:nvCxnSpPr>
        <p:spPr>
          <a:xfrm>
            <a:off x="4624783" y="4604446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4"/>
          <p:cNvSpPr txBox="1"/>
          <p:nvPr/>
        </p:nvSpPr>
        <p:spPr>
          <a:xfrm>
            <a:off x="4102412" y="374448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5"/>
          <p:cNvCxnSpPr>
            <a:stCxn id="111" idx="2"/>
            <a:endCxn id="57" idx="0"/>
          </p:cNvCxnSpPr>
          <p:nvPr/>
        </p:nvCxnSpPr>
        <p:spPr>
          <a:xfrm flipH="1">
            <a:off x="3901769" y="4021482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6"/>
          <p:cNvCxnSpPr>
            <a:stCxn id="111" idx="2"/>
            <a:endCxn id="99" idx="0"/>
          </p:cNvCxnSpPr>
          <p:nvPr/>
        </p:nvCxnSpPr>
        <p:spPr>
          <a:xfrm>
            <a:off x="4347832" y="4021482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47"/>
          <p:cNvSpPr txBox="1"/>
          <p:nvPr/>
        </p:nvSpPr>
        <p:spPr>
          <a:xfrm>
            <a:off x="5692010" y="48453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48"/>
          <p:cNvCxnSpPr>
            <a:stCxn id="123" idx="2"/>
            <a:endCxn id="70" idx="0"/>
          </p:cNvCxnSpPr>
          <p:nvPr/>
        </p:nvCxnSpPr>
        <p:spPr>
          <a:xfrm flipH="1">
            <a:off x="5616285" y="5122358"/>
            <a:ext cx="321145" cy="34718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49"/>
          <p:cNvCxnSpPr>
            <a:stCxn id="123" idx="2"/>
            <a:endCxn id="69" idx="0"/>
          </p:cNvCxnSpPr>
          <p:nvPr/>
        </p:nvCxnSpPr>
        <p:spPr>
          <a:xfrm>
            <a:off x="5937430" y="512235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52"/>
          <p:cNvSpPr txBox="1"/>
          <p:nvPr/>
        </p:nvSpPr>
        <p:spPr>
          <a:xfrm>
            <a:off x="5357089" y="42820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1" name="Straight Connector 56"/>
          <p:cNvCxnSpPr>
            <a:stCxn id="130" idx="2"/>
            <a:endCxn id="66" idx="0"/>
          </p:cNvCxnSpPr>
          <p:nvPr/>
        </p:nvCxnSpPr>
        <p:spPr>
          <a:xfrm flipH="1">
            <a:off x="5299355" y="455909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57"/>
          <p:cNvCxnSpPr>
            <a:stCxn id="130" idx="2"/>
            <a:endCxn id="123" idx="0"/>
          </p:cNvCxnSpPr>
          <p:nvPr/>
        </p:nvCxnSpPr>
        <p:spPr>
          <a:xfrm>
            <a:off x="5594494" y="4559094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59"/>
          <p:cNvSpPr txBox="1"/>
          <p:nvPr/>
        </p:nvSpPr>
        <p:spPr>
          <a:xfrm>
            <a:off x="5753715" y="3684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60"/>
          <p:cNvCxnSpPr>
            <a:stCxn id="133" idx="2"/>
            <a:endCxn id="130" idx="0"/>
          </p:cNvCxnSpPr>
          <p:nvPr/>
        </p:nvCxnSpPr>
        <p:spPr>
          <a:xfrm flipH="1">
            <a:off x="5594494" y="3961554"/>
            <a:ext cx="341322" cy="32054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61"/>
          <p:cNvCxnSpPr>
            <a:stCxn id="133" idx="2"/>
            <a:endCxn id="96" idx="0"/>
          </p:cNvCxnSpPr>
          <p:nvPr/>
        </p:nvCxnSpPr>
        <p:spPr>
          <a:xfrm>
            <a:off x="5935816" y="3961554"/>
            <a:ext cx="456120" cy="3306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62"/>
          <p:cNvSpPr txBox="1"/>
          <p:nvPr/>
        </p:nvSpPr>
        <p:spPr>
          <a:xfrm>
            <a:off x="4914313" y="314713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7" name="Straight Connector 63"/>
          <p:cNvCxnSpPr>
            <a:stCxn id="136" idx="2"/>
            <a:endCxn id="111" idx="0"/>
          </p:cNvCxnSpPr>
          <p:nvPr/>
        </p:nvCxnSpPr>
        <p:spPr>
          <a:xfrm flipH="1">
            <a:off x="4347832" y="3424134"/>
            <a:ext cx="756597" cy="32034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64"/>
          <p:cNvCxnSpPr>
            <a:stCxn id="136" idx="2"/>
            <a:endCxn id="133" idx="0"/>
          </p:cNvCxnSpPr>
          <p:nvPr/>
        </p:nvCxnSpPr>
        <p:spPr>
          <a:xfrm>
            <a:off x="5104429" y="3424134"/>
            <a:ext cx="831387" cy="2604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AF3053B6-F94E-9842-95BE-CB553972812B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2742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  <a:endParaRPr lang="zh-CN" altLang="en-US" dirty="0"/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8" name="Rectangle 8"/>
          <p:cNvSpPr>
            <a:spLocks noChangeArrowheads="1"/>
          </p:cNvSpPr>
          <p:nvPr/>
        </p:nvSpPr>
        <p:spPr bwMode="auto">
          <a:xfrm>
            <a:off x="6003638" y="56792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1523523" y="1075968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endParaRPr lang="zh-CN" altLang="zh-CN" sz="1633"/>
          </a:p>
        </p:txBody>
      </p:sp>
      <p:pic>
        <p:nvPicPr>
          <p:cNvPr id="3380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12" y="2558548"/>
            <a:ext cx="633796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72513" y="5421338"/>
            <a:ext cx="7120355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20" lvl="1">
              <a:buClr>
                <a:srgbClr val="FF0000"/>
              </a:buClr>
              <a:buSzPct val="75000"/>
              <a:buFont typeface="Wingdings" pitchFamily="2" charset="2"/>
              <a:buChar char="l"/>
            </a:pPr>
            <a:r>
              <a:rPr lang="en-US" altLang="zh-CN" sz="1452" dirty="0"/>
              <a:t>SHIFT-SEPARATE(</a:t>
            </a:r>
            <a:r>
              <a:rPr lang="en-US" altLang="zh-CN" sz="1633" b="1" i="1" dirty="0">
                <a:solidFill>
                  <a:srgbClr val="0070C0"/>
                </a:solidFill>
              </a:rPr>
              <a:t>t</a:t>
            </a:r>
            <a:r>
              <a:rPr lang="en-US" altLang="zh-CN" sz="1452" dirty="0"/>
              <a:t>), SHIFT-APPEND, REDUCE-SUBWORD(</a:t>
            </a:r>
            <a:r>
              <a:rPr lang="en-US" altLang="zh-CN" sz="1633" b="1" i="1" dirty="0">
                <a:solidFill>
                  <a:srgbClr val="0070C0"/>
                </a:solidFill>
              </a:rPr>
              <a:t>d</a:t>
            </a:r>
            <a:r>
              <a:rPr lang="en-US" altLang="zh-CN" sz="1452" dirty="0"/>
              <a:t>),  </a:t>
            </a:r>
            <a:br>
              <a:rPr lang="en-US" altLang="zh-CN" sz="1452" dirty="0"/>
            </a:br>
            <a:r>
              <a:rPr lang="en-US" altLang="zh-CN" sz="1452" dirty="0"/>
              <a:t>REDUCE-WORD, REDUCE-BINARY(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d</a:t>
            </a:r>
            <a:r>
              <a:rPr lang="en-US" altLang="zh-CN" sz="1452" dirty="0" err="1"/>
              <a:t>;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 REDUCE-UNARY(</a:t>
            </a:r>
            <a:r>
              <a:rPr lang="en-US" altLang="zh-CN" sz="1633" b="1" i="1" dirty="0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TERMINATE</a:t>
            </a:r>
          </a:p>
          <a:p>
            <a:endParaRPr lang="en-US" altLang="zh-CN" sz="1633" dirty="0"/>
          </a:p>
          <a:p>
            <a:endParaRPr lang="zh-CN" altLang="en-US" sz="1633" dirty="0"/>
          </a:p>
        </p:txBody>
      </p:sp>
      <p:sp>
        <p:nvSpPr>
          <p:cNvPr id="7" name="TextBox 6"/>
          <p:cNvSpPr txBox="1"/>
          <p:nvPr/>
        </p:nvSpPr>
        <p:spPr>
          <a:xfrm>
            <a:off x="2049747" y="2094170"/>
            <a:ext cx="2478471" cy="341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State:</a:t>
            </a:r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Actions:</a:t>
            </a: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938897"/>
      </p:ext>
    </p:extLst>
  </p:cSld>
  <p:clrMapOvr>
    <a:masterClrMapping/>
  </p:clrMapOvr>
  <p:transition advTm="90258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89" y="2645513"/>
            <a:ext cx="3307523" cy="325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598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5" y="2646000"/>
            <a:ext cx="3309156" cy="326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158" y="2728673"/>
            <a:ext cx="4344817" cy="337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21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14" y="2646001"/>
            <a:ext cx="3108617" cy="324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74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9" y="2646001"/>
            <a:ext cx="3074432" cy="320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01" y="2646002"/>
            <a:ext cx="4436067" cy="339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101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  <a:p>
            <a:endParaRPr lang="zh-CN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972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</p:txBody>
      </p:sp>
      <p:pic>
        <p:nvPicPr>
          <p:cNvPr id="430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35" y="2646001"/>
            <a:ext cx="4398348" cy="355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41271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0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558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8B44FC5C-1891-8C44-8C6F-2EBF9FCFEE6D}"/>
              </a:ext>
            </a:extLst>
          </p:cNvPr>
          <p:cNvSpPr/>
          <p:nvPr/>
        </p:nvSpPr>
        <p:spPr>
          <a:xfrm>
            <a:off x="5413167" y="5017954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3FD2032C-0D9A-8F4F-A2F1-CFAEF9165653}"/>
              </a:ext>
            </a:extLst>
          </p:cNvPr>
          <p:cNvSpPr/>
          <p:nvPr/>
        </p:nvSpPr>
        <p:spPr>
          <a:xfrm>
            <a:off x="5413167" y="3935198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1F58CE55-565B-6D4A-B55D-B8FCE294AEC4}"/>
              </a:ext>
            </a:extLst>
          </p:cNvPr>
          <p:cNvSpPr/>
          <p:nvPr/>
        </p:nvSpPr>
        <p:spPr>
          <a:xfrm>
            <a:off x="5413167" y="285244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FD78F11E-B94E-DB4B-9101-D3C34F959003}"/>
              </a:ext>
            </a:extLst>
          </p:cNvPr>
          <p:cNvSpPr/>
          <p:nvPr/>
        </p:nvSpPr>
        <p:spPr>
          <a:xfrm>
            <a:off x="3349105" y="387061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5572F73B-3001-BF46-9673-7C4E2B4EC8B8}"/>
              </a:ext>
            </a:extLst>
          </p:cNvPr>
          <p:cNvSpPr/>
          <p:nvPr/>
        </p:nvSpPr>
        <p:spPr>
          <a:xfrm>
            <a:off x="3211218" y="2816140"/>
            <a:ext cx="2032002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AC3B93F0-4C2C-AD45-BF88-7158D079DF1A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6291282" y="4559312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F209B9E1-1ED1-EE4F-A3CF-03E7CD3DF40E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6291282" y="3476557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6C7B5-A32B-9A44-8D44-98DD68DE4994}"/>
              </a:ext>
            </a:extLst>
          </p:cNvPr>
          <p:cNvCxnSpPr/>
          <p:nvPr/>
        </p:nvCxnSpPr>
        <p:spPr>
          <a:xfrm>
            <a:off x="2866967" y="3693619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333ED0-5E30-B843-85E2-9AD2F5F8B8E6}"/>
              </a:ext>
            </a:extLst>
          </p:cNvPr>
          <p:cNvCxnSpPr/>
          <p:nvPr/>
        </p:nvCxnSpPr>
        <p:spPr>
          <a:xfrm>
            <a:off x="2875280" y="4747944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4">
            <a:extLst>
              <a:ext uri="{FF2B5EF4-FFF2-40B4-BE49-F238E27FC236}">
                <a16:creationId xmlns:a16="http://schemas.microsoft.com/office/drawing/2014/main" id="{28ACA17D-B521-4644-9B2B-4FD248D60A3E}"/>
              </a:ext>
            </a:extLst>
          </p:cNvPr>
          <p:cNvSpPr/>
          <p:nvPr/>
        </p:nvSpPr>
        <p:spPr>
          <a:xfrm>
            <a:off x="3291555" y="4941317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808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72" y="2646002"/>
            <a:ext cx="3695403" cy="323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4647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484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915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81" y="2646001"/>
            <a:ext cx="4454607" cy="35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0009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641702"/>
      </p:ext>
    </p:extLst>
  </p:cSld>
  <p:clrMapOvr>
    <a:masterClrMapping/>
  </p:clrMapOvr>
  <p:transition advTm="78064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2228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223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15" y="2646001"/>
            <a:ext cx="3876263" cy="35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368035"/>
      </p:ext>
    </p:extLst>
  </p:cSld>
  <p:clrMapOvr>
    <a:masterClrMapping/>
  </p:clrMapOvr>
  <p:transition advTm="78064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77" y="2619634"/>
            <a:ext cx="4860543" cy="342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865434"/>
      </p:ext>
    </p:extLst>
  </p:cSld>
  <p:clrMapOvr>
    <a:masterClrMapping/>
  </p:clrMapOvr>
  <p:transition advTm="78064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37" y="2298359"/>
            <a:ext cx="4826595" cy="387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7634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0" y="2296800"/>
            <a:ext cx="4896000" cy="387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362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850340"/>
            <a:ext cx="10515600" cy="435133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30"/>
              </p:ext>
            </p:extLst>
          </p:nvPr>
        </p:nvGraphicFramePr>
        <p:xfrm>
          <a:off x="4182188" y="2248933"/>
          <a:ext cx="5501484" cy="358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98224"/>
              </p:ext>
            </p:extLst>
          </p:nvPr>
        </p:nvGraphicFramePr>
        <p:xfrm>
          <a:off x="4182188" y="2669063"/>
          <a:ext cx="5501484" cy="2313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Kruengkrai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93.67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Sun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98.17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94.02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Wang+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 ’11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79.7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97.50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93.31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Hatori+ ’12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94.64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Qian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97.96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93.81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82.85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323545"/>
              </p:ext>
            </p:extLst>
          </p:nvPr>
        </p:nvGraphicFramePr>
        <p:xfrm>
          <a:off x="4182188" y="5092450"/>
          <a:ext cx="5501484" cy="10863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pipeline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97.69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93.83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82.26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flat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97.73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83.61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annotated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674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</a:t>
            </a:r>
            <a:r>
              <a:rPr lang="en-US" baseline="-25000" dirty="0"/>
              <a:t>1</a:t>
            </a:r>
            <a:r>
              <a:rPr lang="en-US" dirty="0"/>
              <a:t>  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9F5C9-AEBD-B54B-AA61-8F5AE021AF2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BB050-9D74-814F-8358-DF5B614220C8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1905473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5114" y="2937274"/>
            <a:ext cx="34004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3190875" y="3864373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NN     VV        NN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0875" y="2552702"/>
            <a:ext cx="942976" cy="1885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743523" y="4557119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POS Tagging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6312" y="2287491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Segmentation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960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PRP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BA5D7-DAFE-5E49-8818-37223D92A2EC}"/>
              </a:ext>
            </a:extLst>
          </p:cNvPr>
          <p:cNvSpPr txBox="1"/>
          <p:nvPr/>
        </p:nvSpPr>
        <p:spPr>
          <a:xfrm>
            <a:off x="2854718" y="363196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96971-CC27-154B-B28C-52976E0607B2}"/>
              </a:ext>
            </a:extLst>
          </p:cNvPr>
          <p:cNvSpPr txBox="1"/>
          <p:nvPr/>
        </p:nvSpPr>
        <p:spPr>
          <a:xfrm>
            <a:off x="7060824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67772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3911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VBD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r>
              <a:rPr lang="en-US" dirty="0"/>
              <a:t>  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DC1CD-725B-CE4E-B628-3753FFAFC4E9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556C1-2B2E-FB4F-B893-6C85CABB49B3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290473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nsubj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7231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4088442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40409059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5996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3307207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9113620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870069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det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555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dobj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473B99-756B-394D-8F9C-7F1F3D54D543}"/>
              </a:ext>
            </a:extLst>
          </p:cNvPr>
          <p:cNvSpPr txBox="1"/>
          <p:nvPr/>
        </p:nvSpPr>
        <p:spPr>
          <a:xfrm>
            <a:off x="4075874" y="4579430"/>
            <a:ext cx="430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58B447-832C-7B44-A2A9-A842D042F572}"/>
              </a:ext>
            </a:extLst>
          </p:cNvPr>
          <p:cNvGrpSpPr/>
          <p:nvPr/>
        </p:nvGrpSpPr>
        <p:grpSpPr>
          <a:xfrm>
            <a:off x="3391823" y="4370183"/>
            <a:ext cx="1404000" cy="726809"/>
            <a:chOff x="3101696" y="4360457"/>
            <a:chExt cx="1116000" cy="379809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F5A970D-8065-3A45-B32E-982DE7DD82D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E74E4A-1AAC-124E-AAD9-B5D31CED2D5B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16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69FB556-B171-D843-94C4-1339C6DA30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77474" y="3924157"/>
            <a:ext cx="27399" cy="900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105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SG" dirty="0"/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EDF8E-6A7C-D14C-B089-0F98DEAE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99" y="2158879"/>
            <a:ext cx="3981939" cy="3065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934870-DB3E-1143-9F49-5513E7D6A3D3}"/>
              </a:ext>
            </a:extLst>
          </p:cNvPr>
          <p:cNvSpPr txBox="1"/>
          <p:nvPr/>
        </p:nvSpPr>
        <p:spPr>
          <a:xfrm>
            <a:off x="3783621" y="5388597"/>
            <a:ext cx="5228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/>
              <a:t>Selected entries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for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POS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in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German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(benefit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from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joint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model)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614687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word-based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Inter-word dependencies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91" y="2997205"/>
            <a:ext cx="554413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2C653DF-292F-FA45-89A3-41561C9FC6B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6" name="矩形 5"/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6195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Character-level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 and intra-word dependencies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5" y="3213101"/>
            <a:ext cx="6306212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588D1B-6FA4-DE45-A61E-F4041D81C1D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5532DF8-39A1-614C-8545-31AD70D7F70F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3ACDCD92-F708-F344-ABD5-A4185E025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03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1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Word-Based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07" y="2446392"/>
            <a:ext cx="5049796" cy="31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327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Extensions from word-level transition-based  dependency parsing models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Huang et al., 2009 )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Zhang and Clark, 2008)</a:t>
            </a:r>
          </a:p>
          <a:p>
            <a:pPr lvl="2"/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85ADC6-6A05-1749-B23A-A3DB58306527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14F0F793-A415-1E43-9CF0-ECF1BF39FB87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78F4C4CC-247F-0044-BF60-E5F3950DC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893989"/>
      </p:ext>
    </p:extLst>
  </p:cSld>
  <p:clrMapOvr>
    <a:masterClrMapping/>
  </p:clrMapOvr>
  <p:transition advTm="1654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45866"/>
            <a:ext cx="589659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E90936A-FE54-CB42-8EEF-47950AE7CF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D1BC63B0-BF68-1D4D-A054-2D1187BD7BA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EF06D737-0387-944A-A9C8-EA4D5F668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341467"/>
      </p:ext>
    </p:extLst>
  </p:cSld>
  <p:clrMapOvr>
    <a:masterClrMapping/>
  </p:clrMapOvr>
  <p:transition advTm="1654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36" y="2175332"/>
            <a:ext cx="388819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69" y="3339760"/>
            <a:ext cx="6614219" cy="22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4D4FE4-8782-F449-97AC-EB0B4BAA3D5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2" name="矩形 5">
              <a:extLst>
                <a:ext uri="{FF2B5EF4-FFF2-40B4-BE49-F238E27FC236}">
                  <a16:creationId xmlns:a16="http://schemas.microsoft.com/office/drawing/2014/main" id="{075DBA2E-4E1D-954C-9E71-6403ED24764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CE19A28A-C6A0-C148-9923-A6393CD2A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685011"/>
      </p:ext>
    </p:extLst>
  </p:cSld>
  <p:clrMapOvr>
    <a:masterClrMapping/>
  </p:clrMapOvr>
  <p:transition advTm="1654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3" y="3429001"/>
            <a:ext cx="551555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53345C-162B-B94B-B77A-8EB34398348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91FD1050-D72C-8640-88EC-B23B36250E2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01D3CFB7-AC89-F047-9024-5380B3D3F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411819"/>
      </p:ext>
    </p:extLst>
  </p:cSld>
  <p:clrMapOvr>
    <a:masterClrMapping/>
  </p:clrMapOvr>
  <p:transition advTm="1654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2137002"/>
            <a:ext cx="3767535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55" y="3347703"/>
            <a:ext cx="628716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6A8FBC-DB05-704A-A683-0FD1E4EEF8A4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D9C82B00-4422-CF4C-B996-8A30CDC05129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FE133E2F-7E3B-7B4C-B2A6-B582BDF50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043985"/>
      </p:ext>
    </p:extLst>
  </p:cSld>
  <p:clrMapOvr>
    <a:masterClrMapping/>
  </p:clrMapOvr>
  <p:transition advTm="1654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New features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69" y="2744535"/>
            <a:ext cx="3780231" cy="259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2744535"/>
            <a:ext cx="2478380" cy="117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4191871"/>
            <a:ext cx="2592692" cy="114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585BFD-9EFD-A249-87D3-2883EF7591AA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C7B950E-FCF9-2842-AA31-B3B1C2F5B118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4B5E25D5-10B8-7446-A6D8-90E7B3C96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670626"/>
      </p:ext>
    </p:extLst>
  </p:cSld>
  <p:clrMapOvr>
    <a:masterClrMapping/>
  </p:clrMapOvr>
  <p:transition advTm="1654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  <a:p>
            <a:pPr marL="457179" lvl="1" indent="0">
              <a:buNone/>
            </a:pPr>
            <a:endParaRPr lang="en-US" altLang="zh-CN" dirty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14" y="2291696"/>
            <a:ext cx="7913016" cy="329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F2F278-62E6-B040-9EE6-A9BBC15809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D52B55B7-22ED-D843-8376-2646C232578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A9878379-E2DF-384B-8955-E9AF8CF1D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23286"/>
      </p:ext>
    </p:extLst>
  </p:cSld>
  <p:clrMapOvr>
    <a:masterClrMapping/>
  </p:clrMapOvr>
  <p:transition advTm="1654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17B18-C14D-C142-AA65-3295147E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94" y="2347362"/>
            <a:ext cx="5314950" cy="2445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3A954-311D-0948-83A9-7C59B7C5644A}"/>
              </a:ext>
            </a:extLst>
          </p:cNvPr>
          <p:cNvSpPr txBox="1"/>
          <p:nvPr/>
        </p:nvSpPr>
        <p:spPr>
          <a:xfrm>
            <a:off x="3552092" y="5029200"/>
            <a:ext cx="557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meanwhile, prices are thought to have increased.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3339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CBE0C-0E75-8545-9071-D63E45A3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898" y="1808680"/>
            <a:ext cx="5975872" cy="3345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F2774-F681-354B-AC7D-7EB5B2866812}"/>
              </a:ext>
            </a:extLst>
          </p:cNvPr>
          <p:cNvSpPr txBox="1"/>
          <p:nvPr/>
        </p:nvSpPr>
        <p:spPr>
          <a:xfrm>
            <a:off x="4013944" y="5155268"/>
            <a:ext cx="485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NLG pipeline with deep input graph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S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ipeline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meaning text theory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paper </a:t>
            </a:r>
          </a:p>
        </p:txBody>
      </p:sp>
    </p:spTree>
    <p:extLst>
      <p:ext uri="{BB962C8B-B14F-4D97-AF65-F5344CB8AC3E}">
        <p14:creationId xmlns:p14="http://schemas.microsoft.com/office/powerpoint/2010/main" val="36129954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SHIFT-Word-POS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[SH]</a:t>
            </a:r>
          </a:p>
          <a:p>
            <a:pPr lvl="2"/>
            <a:r>
              <a:rPr lang="en-US" altLang="zh-CN" dirty="0"/>
              <a:t>S</a:t>
            </a:r>
            <a:r>
              <a:rPr lang="en-SG" dirty="0" err="1"/>
              <a:t>hifts</a:t>
            </a:r>
            <a:r>
              <a:rPr lang="en-SG" dirty="0"/>
              <a:t> </a:t>
            </a:r>
            <a:r>
              <a:rPr lang="en-SG" i="1" dirty="0"/>
              <a:t>Word </a:t>
            </a:r>
            <a:r>
              <a:rPr lang="en-SG" dirty="0"/>
              <a:t>from </a:t>
            </a:r>
            <a:r>
              <a:rPr lang="el-GR" dirty="0"/>
              <a:t>ρ, </a:t>
            </a:r>
            <a:r>
              <a:rPr lang="en-SG" dirty="0"/>
              <a:t>as- signs POS to it and pushes it to top of stack as </a:t>
            </a:r>
            <a:r>
              <a:rPr lang="en-SG" i="1" dirty="0"/>
              <a:t>S</a:t>
            </a:r>
            <a:r>
              <a:rPr lang="en-SG" baseline="-25000" dirty="0"/>
              <a:t>0</a:t>
            </a:r>
            <a:r>
              <a:rPr lang="en-SG" dirty="0"/>
              <a:t>;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LEFTARC-LABEL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 second element from top of stack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RIGHTARD-LABEL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[IN]</a:t>
            </a:r>
          </a:p>
          <a:p>
            <a:pPr lvl="2"/>
            <a:r>
              <a:rPr lang="en-US" altLang="zh-CN" dirty="0"/>
              <a:t>I</a:t>
            </a:r>
            <a:r>
              <a:rPr lang="en-SG" dirty="0" err="1"/>
              <a:t>nserts</a:t>
            </a:r>
            <a:r>
              <a:rPr lang="en-SG" dirty="0"/>
              <a:t> comma at the present position</a:t>
            </a:r>
          </a:p>
          <a:p>
            <a:pPr lvl="1"/>
            <a:r>
              <a:rPr lang="en-US" altLang="zh-CN" sz="2000" dirty="0"/>
              <a:t>SPLITARC-Word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[SP]</a:t>
            </a:r>
          </a:p>
          <a:p>
            <a:pPr lvl="2"/>
            <a:r>
              <a:rPr lang="en-SG" dirty="0"/>
              <a:t>splits an arc in the input graph </a:t>
            </a:r>
            <a:r>
              <a:rPr lang="en-SG" i="1" dirty="0"/>
              <a:t>C</a:t>
            </a:r>
            <a:r>
              <a:rPr lang="en-SG" dirty="0"/>
              <a:t>, inserting a function word between the words connected by the arc. </a:t>
            </a:r>
          </a:p>
          <a:p>
            <a:pPr marL="914353" lvl="2" indent="0">
              <a:buNone/>
            </a:pPr>
            <a:endParaRPr lang="en-SG" dirty="0"/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9AE5B3-AFD6-694E-904D-1C8E14309D78}"/>
              </a:ext>
            </a:extLst>
          </p:cNvPr>
          <p:cNvGrpSpPr/>
          <p:nvPr/>
        </p:nvGrpSpPr>
        <p:grpSpPr>
          <a:xfrm>
            <a:off x="5571067" y="2972100"/>
            <a:ext cx="982135" cy="369332"/>
            <a:chOff x="5537201" y="3243035"/>
            <a:chExt cx="982135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09ECDF-7745-4048-AB03-5D4587306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7201" y="3589867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18ABE9-DC9B-1F40-BFEF-A9DB9FF5E39C}"/>
                </a:ext>
              </a:extLst>
            </p:cNvPr>
            <p:cNvSpPr txBox="1"/>
            <p:nvPr/>
          </p:nvSpPr>
          <p:spPr>
            <a:xfrm>
              <a:off x="5720737" y="3243035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140A5C-EFF9-C54F-A0F7-24458B89CCAC}"/>
              </a:ext>
            </a:extLst>
          </p:cNvPr>
          <p:cNvGrpSpPr/>
          <p:nvPr/>
        </p:nvGrpSpPr>
        <p:grpSpPr>
          <a:xfrm>
            <a:off x="5588001" y="3835705"/>
            <a:ext cx="982135" cy="369332"/>
            <a:chOff x="5588001" y="4242104"/>
            <a:chExt cx="982135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6957E1-6BF6-6649-A8C6-8BDE157313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1" y="4588936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8E9EB1-A046-8040-8A4C-35BD91133FE1}"/>
                </a:ext>
              </a:extLst>
            </p:cNvPr>
            <p:cNvSpPr txBox="1"/>
            <p:nvPr/>
          </p:nvSpPr>
          <p:spPr>
            <a:xfrm>
              <a:off x="5771537" y="424210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79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Collapsing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9351" y="2895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7" name="矩形 6"/>
          <p:cNvSpPr/>
          <p:nvPr/>
        </p:nvSpPr>
        <p:spPr>
          <a:xfrm>
            <a:off x="2419351" y="2514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9351" y="3293269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NN     VV        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2201" y="5022455"/>
            <a:ext cx="4133851" cy="478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      朗      访      问      上      海</a:t>
            </a:r>
          </a:p>
        </p:txBody>
      </p:sp>
      <p:sp>
        <p:nvSpPr>
          <p:cNvPr id="10" name="矩形 9"/>
          <p:cNvSpPr/>
          <p:nvPr/>
        </p:nvSpPr>
        <p:spPr>
          <a:xfrm>
            <a:off x="2743523" y="4133059"/>
            <a:ext cx="3504879" cy="379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B-NN E-NN B-VV  E-VV B-NN E-NN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30289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35623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40957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4666929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5190484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5733729" y="4597403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1567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2293C-C7A9-2A47-A437-C25FF12703AD}"/>
              </a:ext>
            </a:extLst>
          </p:cNvPr>
          <p:cNvSpPr txBox="1"/>
          <p:nvPr/>
        </p:nvSpPr>
        <p:spPr>
          <a:xfrm>
            <a:off x="3217333" y="4023419"/>
            <a:ext cx="7027334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think</a:t>
            </a:r>
            <a:r>
              <a:rPr lang="en-US" altLang="zh-CN" sz="2000" baseline="-25000" dirty="0"/>
              <a:t>[1]</a:t>
            </a:r>
            <a:r>
              <a:rPr lang="zh-CN" altLang="en-US" sz="2000" baseline="-25000" dirty="0"/>
              <a:t> </a:t>
            </a:r>
            <a:r>
              <a:rPr lang="zh-CN" altLang="en-US" sz="2000" dirty="0"/>
              <a:t>  </a:t>
            </a:r>
            <a:r>
              <a:rPr lang="en-US" altLang="zh-CN" sz="2000" dirty="0"/>
              <a:t>price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    </a:t>
            </a:r>
            <a:r>
              <a:rPr lang="en-US" altLang="zh-CN" sz="2000" dirty="0"/>
              <a:t>.</a:t>
            </a:r>
            <a:r>
              <a:rPr lang="en-US" altLang="zh-CN" sz="2000" baseline="-25000" dirty="0"/>
              <a:t>[3]</a:t>
            </a:r>
            <a:r>
              <a:rPr lang="zh-CN" altLang="en-US" sz="2000" baseline="-25000" dirty="0"/>
              <a:t>  </a:t>
            </a:r>
            <a:r>
              <a:rPr lang="zh-CN" altLang="en-US" sz="2000" dirty="0"/>
              <a:t>  </a:t>
            </a:r>
            <a:r>
              <a:rPr lang="en-US" altLang="zh-CN" sz="2000" dirty="0"/>
              <a:t>increase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  </a:t>
            </a:r>
            <a:r>
              <a:rPr lang="en-US" altLang="zh-CN" sz="2000" dirty="0"/>
              <a:t>be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     </a:t>
            </a:r>
            <a:r>
              <a:rPr lang="en-US" altLang="zh-CN" sz="2000" dirty="0"/>
              <a:t>have</a:t>
            </a:r>
            <a:r>
              <a:rPr lang="en-US" altLang="zh-CN" sz="2000" baseline="-25000" dirty="0"/>
              <a:t>[6]</a:t>
            </a:r>
            <a:r>
              <a:rPr lang="zh-CN" altLang="en-US" sz="2000" dirty="0"/>
              <a:t>    </a:t>
            </a:r>
            <a:r>
              <a:rPr lang="en-US" altLang="zh-CN" sz="2000" dirty="0"/>
              <a:t>meanwhile</a:t>
            </a:r>
            <a:r>
              <a:rPr lang="en-US" altLang="zh-CN" sz="2000" baseline="-25000" dirty="0"/>
              <a:t>[7]</a:t>
            </a:r>
            <a:endParaRPr lang="en-US" sz="2000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A7F8C-98C0-9847-ACAE-A6F586B2BB9C}"/>
              </a:ext>
            </a:extLst>
          </p:cNvPr>
          <p:cNvSpPr txBox="1"/>
          <p:nvPr/>
        </p:nvSpPr>
        <p:spPr>
          <a:xfrm>
            <a:off x="3217333" y="2709333"/>
            <a:ext cx="702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meanwhile, prices are thought to have increased. </a:t>
            </a: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9FA7B-DCC8-1049-A55C-21F97DD5E6C1}"/>
              </a:ext>
            </a:extLst>
          </p:cNvPr>
          <p:cNvSpPr txBox="1"/>
          <p:nvPr/>
        </p:nvSpPr>
        <p:spPr>
          <a:xfrm>
            <a:off x="1398831" y="2744631"/>
            <a:ext cx="1418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Sentence:</a:t>
            </a:r>
          </a:p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altLang="zh-CN" sz="2400" dirty="0"/>
              <a:t>Input</a:t>
            </a:r>
          </a:p>
          <a:p>
            <a:pPr algn="ctr"/>
            <a:r>
              <a:rPr lang="en-US" altLang="zh-CN" sz="2400" dirty="0"/>
              <a:t>Lemmas:</a:t>
            </a:r>
            <a:endParaRPr lang="en-US" sz="24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04874-12CE-8040-8300-27E86963947D}"/>
              </a:ext>
            </a:extLst>
          </p:cNvPr>
          <p:cNvSpPr/>
          <p:nvPr/>
        </p:nvSpPr>
        <p:spPr>
          <a:xfrm rot="5400000">
            <a:off x="5977467" y="3255663"/>
            <a:ext cx="541866" cy="706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6570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AFE7F8-ED30-0C4A-9958-ABEEFEC8D484}"/>
              </a:ext>
            </a:extLst>
          </p:cNvPr>
          <p:cNvGrpSpPr/>
          <p:nvPr/>
        </p:nvGrpSpPr>
        <p:grpSpPr>
          <a:xfrm>
            <a:off x="2048934" y="1690692"/>
            <a:ext cx="9903956" cy="3799269"/>
            <a:chOff x="2048934" y="1690692"/>
            <a:chExt cx="9903956" cy="37992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22293C-C7A9-2A47-A437-C25FF12703AD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EDCA31-B42C-8340-B7F1-68E7BD85D990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440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899-6861-7745-BA8C-C123DB91E228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47238-5DDB-A94A-8610-F727106088A7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8CF5F0-36E9-074E-BD26-EC819D82456E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FC43BD-0B5B-4D4A-B648-5FE8E067ADB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402956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353E3E4-2B77-314F-A0EA-8B33ECE1A034}"/>
                </a:ext>
              </a:extLst>
            </p:cNvPr>
            <p:cNvSpPr/>
            <p:nvPr/>
          </p:nvSpPr>
          <p:spPr>
            <a:xfrm rot="5400000">
              <a:off x="8517201" y="1948206"/>
              <a:ext cx="303739" cy="6896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1959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5C2EB-8A8F-E849-A746-090A71702F7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970B81-6B07-3648-8808-1E7083E28F93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6A548-F61E-BD4D-A1C6-1C126B2D7957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2E0ACD-C8E0-8C40-9B98-D31DD0E9D0C2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F0A463-49EC-154B-A245-8B15863C685C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F16C67-5AB3-1746-ADCC-68A59D2FB7BD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295784-6D27-A34B-A0B1-C0E417780DF9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89958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endParaRPr lang="en-US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CD1F54-EC5B-7145-B9B4-AEB267037D4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183604-C85F-6845-B95B-25FE7697AD90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F98DE5-B6E3-3747-9A74-FDDA1A581872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B694C-6896-1241-98A7-CEBE4B0BF96E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5E311D-F53E-9D4E-AFEB-2EB8B751D239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B9F751-D1AB-744D-B5C9-6B69A2067E6E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9D1185-CA8B-E944-8C58-1E8A6BBEC7CF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1834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1C93F1-CF19-3243-86F1-59B11401BDA6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DFA1F-B50F-294B-9662-6A10364040D9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D66342-D846-254D-82D1-6689C4F82A4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B0405F-2A3E-DB48-B866-915A6198CA23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1B3A91-9F34-7645-B6CA-C8C345CBCECA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CD12FE-5547-9448-BC17-848DF00A9773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B9434E-BFF4-FD41-ACDD-D9E404032157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49613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0935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7515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813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8944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77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Character-Based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75" y="2244842"/>
            <a:ext cx="4785176" cy="35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8747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0446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[C-A1]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39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836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SH-.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8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[P]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0860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[SBJ]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962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(7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[AM-TMP]</a:t>
            </a:r>
          </a:p>
          <a:p>
            <a:pPr marL="45717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5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F6617C6-01C6-9F41-8699-0D8790F4FB4A}"/>
              </a:ext>
            </a:extLst>
          </p:cNvPr>
          <p:cNvCxnSpPr>
            <a:cxnSpLocks/>
          </p:cNvCxnSpPr>
          <p:nvPr/>
        </p:nvCxnSpPr>
        <p:spPr>
          <a:xfrm rot="5400000" flipH="1">
            <a:off x="7250255" y="1860835"/>
            <a:ext cx="17520" cy="2071954"/>
          </a:xfrm>
          <a:prstGeom prst="bentConnector3">
            <a:avLst>
              <a:gd name="adj1" fmla="val -1056267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5711999-5B4E-C947-926A-1720CADD7D5F}"/>
              </a:ext>
            </a:extLst>
          </p:cNvPr>
          <p:cNvSpPr/>
          <p:nvPr/>
        </p:nvSpPr>
        <p:spPr>
          <a:xfrm>
            <a:off x="5723186" y="2533456"/>
            <a:ext cx="108678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566942-5936-A144-A202-076A9FC0C7E3}"/>
              </a:ext>
            </a:extLst>
          </p:cNvPr>
          <p:cNvSpPr txBox="1"/>
          <p:nvPr/>
        </p:nvSpPr>
        <p:spPr>
          <a:xfrm>
            <a:off x="6780945" y="3027562"/>
            <a:ext cx="114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AM-TMP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7860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Surface Realisation Shared Task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4A2DA-6930-6446-AD74-9CB3E0B8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91" y="2874817"/>
            <a:ext cx="4758691" cy="17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4220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investigate joint models for simultaneously extracting drugs, diseases and adverse drug events. 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4027" y="3673905"/>
            <a:ext cx="8743951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1207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define the action as: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O, which marks the current word as not belong to either a drug or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BC, which marks the current word as the beginning of a drug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BD, which marks the current word as the beginning of a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I, which marks the current word as part of a drug or disease mention but not the beginning.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For example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a sentence: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acute hepatitis.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action sequence: “BC O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BD I O “ yields the result ”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63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All-at-Once, Character-Based POS Tagger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75" y="2412660"/>
            <a:ext cx="4327976" cy="31772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25" y="4770777"/>
            <a:ext cx="4743451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86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state of the joint model as a tuple &lt;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labels, disease, drugs, s 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label sequence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disease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drug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set of ADEs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more actions are defined to achieve this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N, which indicates that a pair of entities does not have an ADE relation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Y, which indicates that a pair of entities has an ADE relation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130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684E6-708E-7E43-AC0B-D10CDC31B2A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F1E3BB-FC97-6D44-97E1-B312C9DA375C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744AE-77BF-7D46-A143-EA25B878381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4E02E2-8F09-2645-B6DA-78467A8EA2E9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9464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D6A42C-4B57-1F46-BAA2-9E1448111788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1E2F31-7719-2546-9E43-C10270504FE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53DE5D-64D2-0C4F-B910-EA6A67BDAB0A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4FA887-4720-5646-B74B-A5C7217154B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56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B5638-876A-7340-A728-8C14208ED32B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A9BA1E-3DE5-9647-8944-636FDA2C0EA5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FD548C-765D-8141-8E94-3ADF7CDA1AA7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CA49F0-333B-1C49-9635-FAF9E063316E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571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883C1-775D-864C-8A2F-8B53CE1398C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148C4-030E-E843-9B8F-C3B41433D8E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3C6CC6-8B38-CD48-8FE9-E658F09FBFB3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DE4296-CB38-314D-92CA-3E58FBFB73A5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235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118F09-9E10-8E4A-933D-B24640DEBF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442C31-EF98-DC4C-AF2B-2F4394558768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93D252-6B5B-DF4F-8FD4-B8FBEEC981CF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ACD8B1-EE47-E548-A282-4B7868F9CCAB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3498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&lt;[BD,O,O,BC,O],[Hepatitis],[methotrexate],[]&gt;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E89736-FDD9-2C46-AADF-CE88527714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5329C8-CCB2-4647-AA67-1EBF056263C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7F261F-2E13-A144-945B-927759603C34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24BB4C-A99E-EC4D-B49B-46EA466CFAC1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542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7561943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A82DC-95E0-814F-875B-F0CA2410D37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70292C-0E86-B141-BEC9-A1EFCE53CB6E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AB8E0-045B-C14B-A8B6-10BA8A05C2F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79D2DD-435A-7744-A071-A1E617631F1A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992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F1AE29-C25C-164E-B6F0-A0883ABEEE6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5575F9-B528-5744-8689-A9D4B547731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BA887D-2596-2048-AEC6-BB7BCE283ED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2E66BD-CE0A-964A-87A6-DC7A19BC04C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2830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&lt;[BD,O,O,BC,O,BC,O],[Hepatitis],[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BE4AE7-F037-8D4D-BDF9-A01D5CEB660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A00BBF-ACAD-6C42-8F39-E05A034B39C3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BC1A55-BCA3-FE44-96F9-98AA83EEF94D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076678-9CAD-8B42-9665-6177E84AC648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20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35" y="2549377"/>
            <a:ext cx="5807676" cy="2903839"/>
          </a:xfrm>
          <a:prstGeom prst="rect">
            <a:avLst/>
          </a:prstGeom>
        </p:spPr>
      </p:pic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6706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&lt;[BD,O,O,BC,O,BC,O],[Hepatitis],[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&lt;EOS&gt;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194F9D-1838-DD48-A6D9-192AAE732D46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4F55C6-FFBB-B144-B366-2606C1E0F9F4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C4A183-FCB5-2945-85AF-0DC39651D99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ADFAE1-61E0-1841-8574-5B987922D7A4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9150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greedy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br>
              <a:rPr lang="en-US" altLang="zh-CN" dirty="0"/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8188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ADE data</a:t>
            </a:r>
          </a:p>
          <a:p>
            <a:pPr marL="457178" lvl="1" indent="0">
              <a:buNone/>
            </a:pPr>
            <a:br>
              <a:rPr lang="en-US" altLang="zh-CN" dirty="0"/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4"/>
          <a:stretch/>
        </p:blipFill>
        <p:spPr>
          <a:xfrm>
            <a:off x="2103686" y="2712204"/>
            <a:ext cx="7848198" cy="22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733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1974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991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66423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Replacing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Model. 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4027" y="3673905"/>
            <a:ext cx="8743951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30773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FB0E3-FE61-AA41-BE93-D78FB903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66" y="2027767"/>
            <a:ext cx="5440494" cy="40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879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D7E85-2FA4-9344-96C0-06D5EF74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60" y="2567310"/>
            <a:ext cx="7294451" cy="24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8666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8" y="3835023"/>
            <a:ext cx="40054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all,</a:t>
            </a:r>
            <a:r>
              <a:rPr lang="zh-CN" altLang="en-US" dirty="0"/>
              <a:t>  </a:t>
            </a:r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32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57C10-A7E7-544F-879F-EB7FFF692AC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1990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joint model of both parsing and named entity recognition.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3" y="2750682"/>
            <a:ext cx="7876196" cy="2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8872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7F600-83AC-BE42-8755-0C2E8DEC35E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855025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80A27-8A27-B647-8D83-1C55EBDFBA83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12715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720A68-699C-174B-949A-6E8953F364C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809B44-300A-7541-92A9-2F4622C8958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01D6FBE-5849-454B-9112-E85E84E5EC24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1C5EA82-99E4-2D4F-ACB5-FB5F263A653D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ECB6E16-0C15-AE4A-BD32-6969D5840C44}"/>
                </a:ext>
              </a:extLst>
            </p:cNvPr>
            <p:cNvCxnSpPr>
              <a:cxnSpLocks/>
              <a:stCxn id="20" idx="0"/>
              <a:endCxn id="19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713D8D-F5F0-794D-99C8-BA428C0E464F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56185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F7B439-D2A5-B049-BB4C-F07546B84981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8994A0-0E27-DB47-B167-20C27F0D98B2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B7527E3-549D-FC4B-9FAB-EC701E0E5865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A624192-0AD2-9345-9B23-60E8BD67B62F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E8CA34EC-DABC-E540-B49D-9DE09EF5FF0A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C54581-A1D6-2948-8B39-F628FEA639E4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17353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33B31B-176C-F445-A280-1AAD6FFA76D4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E52F9-5775-244C-BFC8-3B147C341FC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1D289A5-BEE9-1D4B-B341-068DF1D0289E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7C0CE5E-7BC6-034B-A2FF-EE2AA881AEE8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047EC678-9004-8644-9B4E-897114CB25B9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9C49D5-BC07-4748-8525-F4D3EF990E8A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16873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vc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expected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7E6057-DD71-5840-B32F-4B8CDFBA3E2E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8A1409-B1A7-2B4C-99C0-D37C52FDC75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3A3C1A-46AC-BE41-A52A-DD0528D9BAE3}"/>
                  </a:ext>
                </a:extLst>
              </p:cNvPr>
              <p:cNvSpPr txBox="1"/>
              <p:nvPr/>
            </p:nvSpPr>
            <p:spPr>
              <a:xfrm>
                <a:off x="6619102" y="2015069"/>
                <a:ext cx="4907693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 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  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expected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reopen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soon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root</a:t>
                </a:r>
                <a:endParaRPr lang="en-US" sz="2000" dirty="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3C4B4BB9-060C-274E-8B47-44754CBC9526}"/>
                  </a:ext>
                </a:extLst>
              </p:cNvPr>
              <p:cNvSpPr/>
              <p:nvPr/>
            </p:nvSpPr>
            <p:spPr>
              <a:xfrm>
                <a:off x="6715685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BEC462A-0EB0-254C-8875-D36C3E9EA0D6}"/>
                  </a:ext>
                </a:extLst>
              </p:cNvPr>
              <p:cNvSpPr/>
              <p:nvPr/>
            </p:nvSpPr>
            <p:spPr>
              <a:xfrm>
                <a:off x="7237184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F34DAA3-FDA3-4B43-93AC-2534C0924AAB}"/>
                  </a:ext>
                </a:extLst>
              </p:cNvPr>
              <p:cNvCxnSpPr>
                <a:cxnSpLocks/>
                <a:stCxn id="24" idx="0"/>
                <a:endCxn id="23" idx="0"/>
              </p:cNvCxnSpPr>
              <p:nvPr/>
            </p:nvCxnSpPr>
            <p:spPr>
              <a:xfrm rot="16200000" flipV="1">
                <a:off x="7195510" y="1754319"/>
                <a:ext cx="12700" cy="521499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2CE27B-5261-D24E-8D9B-86371740ADEE}"/>
                  </a:ext>
                </a:extLst>
              </p:cNvPr>
              <p:cNvSpPr txBox="1"/>
              <p:nvPr/>
            </p:nvSpPr>
            <p:spPr>
              <a:xfrm>
                <a:off x="6954150" y="1483549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sbj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7D95B75-6261-1A4D-972C-B3B656091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310" y="2013735"/>
              <a:ext cx="761353" cy="9242"/>
            </a:xfrm>
            <a:prstGeom prst="bentConnector4">
              <a:avLst>
                <a:gd name="adj1" fmla="val -2704"/>
                <a:gd name="adj2" fmla="val 257349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2CC2C10-6AC2-AA4A-BCB7-43F4820A4081}"/>
                </a:ext>
              </a:extLst>
            </p:cNvPr>
            <p:cNvSpPr/>
            <p:nvPr/>
          </p:nvSpPr>
          <p:spPr>
            <a:xfrm>
              <a:off x="7756631" y="2005921"/>
              <a:ext cx="102106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AFE460-5FB4-EA45-A891-D73B67D74BF2}"/>
                </a:ext>
              </a:extLst>
            </p:cNvPr>
            <p:cNvSpPr txBox="1"/>
            <p:nvPr/>
          </p:nvSpPr>
          <p:spPr>
            <a:xfrm>
              <a:off x="7675334" y="1485482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vc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03279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expect.01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expected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CCF32E-D548-D24F-BC3E-1D9B47B23B6B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708149-0C12-BB4C-8B90-24CB52EF4607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5B10060-78B3-834E-88B7-489B8ED850A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9C10B47-DCC3-2049-A971-BF4DA8BE25DE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ED0442A2-6E46-D645-A0EF-45682638EABE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1749A57E-819C-6B46-889F-F25F3078A9C4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4311475A-E49E-8145-B3CA-56B6A4FE8F07}"/>
                    </a:ext>
                  </a:extLst>
                </p:cNvPr>
                <p:cNvCxnSpPr>
                  <a:cxnSpLocks/>
                  <a:stCxn id="22" idx="0"/>
                  <a:endCxn id="21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F05C80-B72F-AD42-AF41-86E699D8EB8F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C401407E-586D-8D40-BE18-EC0B4B3242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CE0093F-2035-0B4B-918A-FB700D78C227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75FE28-A73E-5146-8169-EC8065AC9AF5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180E809-8DBA-474E-9E02-387C1609248F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23879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expected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C537A4-9209-FB4B-931C-B19708EEC97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85D102-2133-9642-96C8-B8293217201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6B17FD-2956-EA47-A5E6-1C7D34951A8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2BC9DE-FA76-F041-9980-9C6ED9002025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BDB9A41-53D5-7D4E-982E-11173318B1A6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A1C16B1F-4D04-DD4E-9F47-18D6C603BB47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C6751FBC-5DA5-9442-B30F-8FDA108738A5}"/>
                    </a:ext>
                  </a:extLst>
                </p:cNvPr>
                <p:cNvCxnSpPr>
                  <a:cxnSpLocks/>
                  <a:stCxn id="24" idx="0"/>
                  <a:endCxn id="23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E6369F-75DF-AA41-8472-78460859BE30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85A02C91-5BCA-B145-AD60-1AA9115C2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63CDE24-0350-A44B-B222-07E7933C0DA2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5D4B8A-8D07-A64E-A522-C41CD8151CAC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5DBF96C-71C0-E14F-AA5D-73EA7FE7A114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96293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expected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5A542D-E617-E349-AC85-6C05C38D943A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657701-C609-134C-A8A8-33F5A0A2603A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64E9118-C179-F046-BA2A-907A2BF2316D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506D512-1C06-9F44-AEDF-B8855DA1D94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44ECB15-0E67-4F44-BAA7-D967BF9B1FD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9102" y="2015069"/>
                    <a:ext cx="4907693" cy="40011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dirty="0"/>
                      <a:t>  </a:t>
                    </a:r>
                    <a:r>
                      <a:rPr lang="en-US" altLang="zh-CN" sz="2000" dirty="0"/>
                      <a:t>all</a:t>
                    </a:r>
                    <a:r>
                      <a:rPr lang="zh-CN" altLang="en-US" sz="2000" dirty="0"/>
                      <a:t>    </a:t>
                    </a:r>
                    <a:r>
                      <a:rPr lang="en-US" altLang="zh-CN" sz="2000" dirty="0"/>
                      <a:t>are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expected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to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reopen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soon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root</a:t>
                    </a:r>
                    <a:endParaRPr lang="en-US" sz="2000" dirty="0"/>
                  </a:p>
                </p:txBody>
              </p: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32EE7AD4-295A-AC4A-93D4-2E462E1A355D}"/>
                      </a:ext>
                    </a:extLst>
                  </p:cNvPr>
                  <p:cNvSpPr/>
                  <p:nvPr/>
                </p:nvSpPr>
                <p:spPr>
                  <a:xfrm>
                    <a:off x="6715685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F660F218-ABC1-854C-A854-766ECE53C584}"/>
                      </a:ext>
                    </a:extLst>
                  </p:cNvPr>
                  <p:cNvSpPr/>
                  <p:nvPr/>
                </p:nvSpPr>
                <p:spPr>
                  <a:xfrm>
                    <a:off x="7237184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Elbow Connector 27">
                    <a:extLst>
                      <a:ext uri="{FF2B5EF4-FFF2-40B4-BE49-F238E27FC236}">
                        <a16:creationId xmlns:a16="http://schemas.microsoft.com/office/drawing/2014/main" id="{7550B911-3B1B-8F48-B596-6C7106CDFD82}"/>
                      </a:ext>
                    </a:extLst>
                  </p:cNvPr>
                  <p:cNvCxnSpPr>
                    <a:cxnSpLocks/>
                    <a:stCxn id="27" idx="0"/>
                    <a:endCxn id="26" idx="0"/>
                  </p:cNvCxnSpPr>
                  <p:nvPr/>
                </p:nvCxnSpPr>
                <p:spPr>
                  <a:xfrm rot="16200000" flipV="1">
                    <a:off x="7195510" y="1754319"/>
                    <a:ext cx="12700" cy="521499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C3B4EA9-C0BE-3E46-B692-F4B714249792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150" y="1483549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sbj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5917A75C-4D89-BD44-A5B7-D43C29A6C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21310" y="2013735"/>
                  <a:ext cx="761353" cy="9242"/>
                </a:xfrm>
                <a:prstGeom prst="bentConnector4">
                  <a:avLst>
                    <a:gd name="adj1" fmla="val -2704"/>
                    <a:gd name="adj2" fmla="val 257349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39D7998-0D53-BA46-8156-0DDD2A406526}"/>
                    </a:ext>
                  </a:extLst>
                </p:cNvPr>
                <p:cNvSpPr/>
                <p:nvPr/>
              </p:nvSpPr>
              <p:spPr>
                <a:xfrm>
                  <a:off x="7756631" y="2005921"/>
                  <a:ext cx="102106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F35EA0-1231-664B-92CF-D10D78C24B6A}"/>
                    </a:ext>
                  </a:extLst>
                </p:cNvPr>
                <p:cNvSpPr txBox="1"/>
                <p:nvPr/>
              </p:nvSpPr>
              <p:spPr>
                <a:xfrm>
                  <a:off x="7675334" y="1485482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vc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4E8C471-361D-D141-AEEC-B34BBB11BF35}"/>
                  </a:ext>
                </a:extLst>
              </p:cNvPr>
              <p:cNvSpPr/>
              <p:nvPr/>
            </p:nvSpPr>
            <p:spPr>
              <a:xfrm>
                <a:off x="7756631" y="2021419"/>
                <a:ext cx="720942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F888E37-7594-EE4C-B52B-0598632DB230}"/>
                </a:ext>
              </a:extLst>
            </p:cNvPr>
            <p:cNvCxnSpPr>
              <a:cxnSpLocks/>
              <a:stCxn id="20" idx="2"/>
              <a:endCxn id="26" idx="2"/>
            </p:cNvCxnSpPr>
            <p:nvPr/>
          </p:nvCxnSpPr>
          <p:spPr>
            <a:xfrm rot="5400000">
              <a:off x="7515969" y="1833970"/>
              <a:ext cx="19924" cy="1182342"/>
            </a:xfrm>
            <a:prstGeom prst="curvedConnector3">
              <a:avLst>
                <a:gd name="adj1" fmla="val 124736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66FBA6-BEA1-DA4E-AF2A-5A20CF904894}"/>
                </a:ext>
              </a:extLst>
            </p:cNvPr>
            <p:cNvSpPr txBox="1"/>
            <p:nvPr/>
          </p:nvSpPr>
          <p:spPr>
            <a:xfrm>
              <a:off x="7237185" y="2619215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3747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19A63-D3CC-5341-A0B0-D93DECD45C8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B2975B1-25F8-2E46-852A-9BA60A7E115F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5C508BC-B213-F74F-8AE6-FC0520295E3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88278C4-99FC-D847-910D-A978111D111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2F08012A-8108-4D4B-A4FE-AACAE89C1B8A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5ED770E-74D2-644F-B215-4005A7AC17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FFE50357-0C34-774E-8A64-F9E843F4D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EA4C81CD-AE8A-F64F-8157-423F53E8A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" name="Elbow Connector 27">
                      <a:extLst>
                        <a:ext uri="{FF2B5EF4-FFF2-40B4-BE49-F238E27FC236}">
                          <a16:creationId xmlns:a16="http://schemas.microsoft.com/office/drawing/2014/main" id="{DD7F598A-FFA2-8548-ACF1-457B6C1E48DE}"/>
                        </a:ext>
                      </a:extLst>
                    </p:cNvPr>
                    <p:cNvCxnSpPr>
                      <a:cxnSpLocks/>
                      <a:stCxn id="27" idx="0"/>
                      <a:endCxn id="26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8D35B6A0-F09F-1140-9590-7A140626E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2" name="Elbow Connector 21">
                    <a:extLst>
                      <a:ext uri="{FF2B5EF4-FFF2-40B4-BE49-F238E27FC236}">
                        <a16:creationId xmlns:a16="http://schemas.microsoft.com/office/drawing/2014/main" id="{5218BDC2-708C-944F-A048-ABF9B4A50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2B59A0CF-7739-D748-8FE2-1241164FA113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01C9430-7AEA-2347-8E6E-86D6790F7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305244FB-B8E2-5042-BEAA-59DCC137740B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1578E421-2209-7E4E-9F0C-6AE0BB625662}"/>
                  </a:ext>
                </a:extLst>
              </p:cNvPr>
              <p:cNvCxnSpPr>
                <a:cxnSpLocks/>
                <a:stCxn id="20" idx="2"/>
                <a:endCxn id="26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182133-0BD8-B54F-8EE3-8E9155FFD3EF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D3510F5-21E0-264B-9346-CEE25AFBACA3}"/>
                </a:ext>
              </a:extLst>
            </p:cNvPr>
            <p:cNvSpPr/>
            <p:nvPr/>
          </p:nvSpPr>
          <p:spPr>
            <a:xfrm>
              <a:off x="8829569" y="2007502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576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feature-based CRF-CFG parser operating over tree structures augmented with NER information.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549916AF-D7BF-0048-B07C-81F488E19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3" y="2750682"/>
            <a:ext cx="7876196" cy="2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279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oprd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FC334A-7830-9146-B2DB-C6766C2B8217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9D110-0030-8244-96D6-84A985E7111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CC31C8E-98D7-4A4C-8803-7865F33AE22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531BB45-610A-6042-9E58-3CA887FF7D5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FF6F4874-288D-EB41-8851-A1F6AC48D567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A9E8728-BE12-CC40-B266-D3B7981972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33" name="Rounded Rectangle 32">
                      <a:extLst>
                        <a:ext uri="{FF2B5EF4-FFF2-40B4-BE49-F238E27FC236}">
                          <a16:creationId xmlns:a16="http://schemas.microsoft.com/office/drawing/2014/main" id="{4440B5AC-0721-E846-B87E-DEEB12E75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ounded Rectangle 33">
                      <a:extLst>
                        <a:ext uri="{FF2B5EF4-FFF2-40B4-BE49-F238E27FC236}">
                          <a16:creationId xmlns:a16="http://schemas.microsoft.com/office/drawing/2014/main" id="{1B91BDD6-9035-9549-9A23-EAA7DAE38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5" name="Elbow Connector 34">
                      <a:extLst>
                        <a:ext uri="{FF2B5EF4-FFF2-40B4-BE49-F238E27FC236}">
                          <a16:creationId xmlns:a16="http://schemas.microsoft.com/office/drawing/2014/main" id="{1F1FE42B-46BA-0848-AF52-9EB31EF80E50}"/>
                        </a:ext>
                      </a:extLst>
                    </p:cNvPr>
                    <p:cNvCxnSpPr>
                      <a:cxnSpLocks/>
                      <a:stCxn id="34" idx="0"/>
                      <a:endCxn id="33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FAF30C9-E463-5B4E-94FF-4022703662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9" name="Elbow Connector 28">
                    <a:extLst>
                      <a:ext uri="{FF2B5EF4-FFF2-40B4-BE49-F238E27FC236}">
                        <a16:creationId xmlns:a16="http://schemas.microsoft.com/office/drawing/2014/main" id="{7443F534-28F5-0845-AB52-092D9AD28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8FF121BA-A8EC-D542-A343-56B58C107A22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ADD5461-E1AD-8F49-B363-162C2E4DA24B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A9E03852-9FD5-C047-BD06-D407077BEB3F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8271DB70-B1F3-874F-8440-18B2FC17EB2B}"/>
                  </a:ext>
                </a:extLst>
              </p:cNvPr>
              <p:cNvCxnSpPr>
                <a:cxnSpLocks/>
                <a:stCxn id="27" idx="2"/>
                <a:endCxn id="33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A85EEC-9DAB-EF44-8C93-20E48EFCDD21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141B37-7FB6-884C-9662-551C6C8BA997}"/>
                </a:ext>
              </a:extLst>
            </p:cNvPr>
            <p:cNvSpPr/>
            <p:nvPr/>
          </p:nvSpPr>
          <p:spPr>
            <a:xfrm>
              <a:off x="8861101" y="2007501"/>
              <a:ext cx="349318" cy="427601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43CBC74C-5469-CD46-9727-6D558A679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834" y="1995145"/>
              <a:ext cx="678660" cy="13770"/>
            </a:xfrm>
            <a:prstGeom prst="bentConnector4">
              <a:avLst>
                <a:gd name="adj1" fmla="val 176"/>
                <a:gd name="adj2" fmla="val 1598163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3CC64B-F20D-5A4B-A9A4-DC54EC1B3EE8}"/>
                </a:ext>
              </a:extLst>
            </p:cNvPr>
            <p:cNvSpPr txBox="1"/>
            <p:nvPr/>
          </p:nvSpPr>
          <p:spPr>
            <a:xfrm>
              <a:off x="8397851" y="1484335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oprd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11887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C-A1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6A9BF1-EF70-EF41-A349-692D00ED2A8E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C922F5-CC98-2542-A0B5-3E9CF721EECB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67CA14-35D9-C149-893F-68B346E11E7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28F989B-4F29-E344-906C-D522F172370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134F998-5005-C84C-A08F-0F83EB275EA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0BE444D-99FA-B540-8B72-AF3A9FA1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CD2A78B4-CAC5-4A48-87DF-5469793B62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D910D94-8A82-4F40-BFEE-C7C81130E6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15670432-5FD4-EA4E-B58D-ECD11E7254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4A184855-840F-8B46-9C33-FB6515E90EB8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D572AE3E-7A76-E847-B80D-4A0531E1A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A4D66029-8DFA-7942-A98F-0DB3674B78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696C96A-F9DA-8B4C-BC2A-8D010EC23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DD87FD8-75C7-D14C-9D40-D592C49F09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EBCFB58-35A0-014D-87F0-912B00EEDAA0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1FCBD2BA-F16E-7F49-8E68-A4F6303A848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30B45E6-BAFF-F54E-803B-03102EC34C57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1C9D4905-159F-6244-BBE6-143908C470F9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17824E0-E6CE-AC48-999E-A3B464ACC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C501A9-2B03-9A44-9E00-4B73B9DB8665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D1DC1EE-670E-E14C-B930-BFB99BD322B8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A2919-4CD8-074E-9825-C348E4C2128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8974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BBDEAB-4F5F-6C4C-8763-09795777DB98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89B33F-CFEF-3C4A-8328-138FDE0706F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3A62FF4-0E94-634A-B82F-197CC31B0F17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C46D336-1F4E-CC43-9E75-1D354D402B2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56DA131-F367-7D47-8D99-CD17BE6F19A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A6647D5-ED9A-E545-9A5C-3C15B7D986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E5C52BE4-5D9B-E64A-957D-61703CBEFB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912564F0-9AAE-D64E-91B1-AEF950C67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F8F1D282-9EC3-7E48-85CA-E586EA62F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E3714736-2E5A-5B4E-B0AA-F056DBB467DA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BD12E1C-567F-D442-8453-B8A094EC1A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404C2047-DCF6-2F4F-80E3-48735B7D41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93C5B1E-9B8E-4046-A7E2-9C9998575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C3E8BDD-FB77-7941-97B9-EDA2E43AB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15DF8EA-666D-864C-8DFB-79F718198744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A3687038-E682-1743-9BC0-52FB1F3D046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C013F39-44F2-C042-95BD-5E6DD3C7960B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1CE21D-004E-8F48-87E5-A6182AF06ED1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360E3F52-420E-8A43-BC0D-A14B2BB36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535D46-85D3-504B-88E4-9C7D9B4A23FB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933C1BF-D377-EA4E-829D-B5CA429EFD84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DE095E-4E76-1C41-9BB1-4EEAFD49415B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16686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E7181C-5968-9D4D-8B7A-23A86FE28F2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02DB06-F3BA-1646-9951-31A026C229D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CEBA39-7645-184A-94FB-DB0B04900A86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34D1361-E08E-3546-97D4-BE0F71574EE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462BF3C-374D-9B4B-8B60-B47EB20EDA70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C3F50D33-17BF-9641-B048-C45A1E8F16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B7758DB6-FB93-D343-8E57-D4E5CD6685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E4A7688-4272-6340-8D09-E21BF89F3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7207678C-DD1B-E647-A612-A0EAC54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C7F04147-BD0F-6740-8114-A7E4DF0B7011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944AB6B-9F76-BD49-8FAD-AE0D80BD5D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BF07DF9-786E-CF4C-B820-8C66AB31DF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4445C1AF-6F41-6048-955A-B7D51EFAB3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3F5A72F1-E4FB-E74C-8114-E32CAF896A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583DEE4C-37F2-3041-B2ED-198DB34C5ECD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3F06CCF-5601-BC49-A298-850739FCC43A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F550E36-3F05-D143-8E65-7D48EF6C1FB4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C96A906-C931-DB41-8750-9754C1A78735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F5977D8C-3E3B-2C46-B82B-410E71C9B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D62550-59A8-5743-93E1-9D483CD8699C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2BE06A9-9746-6142-B538-AD893EEE9F2D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323B22-F1BE-3A41-A214-85D49B5D80E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57018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reopen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D581A9-BA76-C049-9435-B9534B0AE4A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668632-419D-9843-BCB4-DBA693058769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FCD0BF-0DF9-6C40-909F-33BFED8C4E7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FD85CC3-3CA0-F244-A705-2ECC5F4DA4FD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DD06E23-6CB2-0E44-9644-DC87CE61412D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F063A55A-6083-2642-883E-62F98E7BA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8E4FEB51-76A0-B143-AFFA-F1F72ED55E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559E36FE-CAF2-9E43-B671-318E1105BE1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19102" y="2015069"/>
                          <a:ext cx="4907693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zh-CN" altLang="en-US" sz="2000" dirty="0"/>
                            <a:t>  </a:t>
                          </a:r>
                          <a:r>
                            <a:rPr lang="en-US" altLang="zh-CN" sz="2000" dirty="0"/>
                            <a:t>all</a:t>
                          </a:r>
                          <a:r>
                            <a:rPr lang="zh-CN" altLang="en-US" sz="2000" dirty="0"/>
                            <a:t>    </a:t>
                          </a:r>
                          <a:r>
                            <a:rPr lang="en-US" altLang="zh-CN" sz="2000" dirty="0"/>
                            <a:t>are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expected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to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reopen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soon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root</a:t>
                          </a:r>
                          <a:endParaRPr lang="en-US" sz="2000" dirty="0"/>
                        </a:p>
                      </p:txBody>
                    </p: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9A886F79-757A-4846-8F77-856C7B102A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15685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Rounded Rectangle 36">
                          <a:extLst>
                            <a:ext uri="{FF2B5EF4-FFF2-40B4-BE49-F238E27FC236}">
                              <a16:creationId xmlns:a16="http://schemas.microsoft.com/office/drawing/2014/main" id="{B1FF8202-9EE7-1942-A3DB-143BBF9958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37184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8" name="Elbow Connector 37">
                          <a:extLst>
                            <a:ext uri="{FF2B5EF4-FFF2-40B4-BE49-F238E27FC236}">
                              <a16:creationId xmlns:a16="http://schemas.microsoft.com/office/drawing/2014/main" id="{0AFF21CA-6A87-2F4F-8DB9-3C9AE38DC695}"/>
                            </a:ext>
                          </a:extLst>
                        </p:cNvPr>
                        <p:cNvCxnSpPr>
                          <a:cxnSpLocks/>
                          <a:stCxn id="37" idx="0"/>
                          <a:endCxn id="36" idx="0"/>
                        </p:cNvCxnSpPr>
                        <p:nvPr/>
                      </p:nvCxnSpPr>
                      <p:spPr>
                        <a:xfrm rot="16200000" flipV="1">
                          <a:off x="7195510" y="1754319"/>
                          <a:ext cx="12700" cy="521499"/>
                        </a:xfrm>
                        <a:prstGeom prst="bentConnector3">
                          <a:avLst>
                            <a:gd name="adj1" fmla="val 1800000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BA6341BF-C78F-1D47-8F97-8713CDF517F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54150" y="1483549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sbj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234228A3-D5D9-EF46-9F4F-E74E55C15F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521310" y="2013735"/>
                        <a:ext cx="761353" cy="9242"/>
                      </a:xfrm>
                      <a:prstGeom prst="bentConnector4">
                        <a:avLst>
                          <a:gd name="adj1" fmla="val -2704"/>
                          <a:gd name="adj2" fmla="val 257349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22089660-6B05-E542-A8C6-FFE621CF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05921"/>
                        <a:ext cx="102106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FB9CCB54-9237-F742-817E-165D7AF291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75334" y="1485482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vc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B2EFFE9C-D1AB-1C49-8663-33CBC5A72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21419"/>
                      <a:ext cx="720942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515F6DF3-F6B7-834B-B897-1353A9A4D642}"/>
                      </a:ext>
                    </a:extLst>
                  </p:cNvPr>
                  <p:cNvCxnSpPr>
                    <a:cxnSpLocks/>
                    <a:stCxn id="30" idx="2"/>
                    <a:endCxn id="36" idx="2"/>
                  </p:cNvCxnSpPr>
                  <p:nvPr/>
                </p:nvCxnSpPr>
                <p:spPr>
                  <a:xfrm rot="5400000">
                    <a:off x="7515969" y="1833970"/>
                    <a:ext cx="19924" cy="1182342"/>
                  </a:xfrm>
                  <a:prstGeom prst="curvedConnector3">
                    <a:avLst>
                      <a:gd name="adj1" fmla="val 1247360"/>
                    </a:avLst>
                  </a:prstGeom>
                  <a:ln w="19050">
                    <a:solidFill>
                      <a:srgbClr val="FF0000">
                        <a:alpha val="97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F56527E-7588-A34C-8A1C-0C42B92B5A08}"/>
                      </a:ext>
                    </a:extLst>
                  </p:cNvPr>
                  <p:cNvSpPr txBox="1"/>
                  <p:nvPr/>
                </p:nvSpPr>
                <p:spPr>
                  <a:xfrm>
                    <a:off x="7237185" y="2619215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04DB2FB-F7E9-094B-A988-17A14107496C}"/>
                    </a:ext>
                  </a:extLst>
                </p:cNvPr>
                <p:cNvSpPr/>
                <p:nvPr/>
              </p:nvSpPr>
              <p:spPr>
                <a:xfrm>
                  <a:off x="8861101" y="2007502"/>
                  <a:ext cx="345962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0FF29B4C-0992-BB4E-A93B-A22CCB8CE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58834" y="1995145"/>
                  <a:ext cx="678660" cy="13770"/>
                </a:xfrm>
                <a:prstGeom prst="bentConnector4">
                  <a:avLst>
                    <a:gd name="adj1" fmla="val 176"/>
                    <a:gd name="adj2" fmla="val 1598163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6D6A62E-F27E-614C-9714-46EA87F5F3C1}"/>
                    </a:ext>
                  </a:extLst>
                </p:cNvPr>
                <p:cNvSpPr txBox="1"/>
                <p:nvPr/>
              </p:nvSpPr>
              <p:spPr>
                <a:xfrm>
                  <a:off x="8397851" y="1484335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oprd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7D31E8A4-AFAB-F644-85AD-36410464F2F0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8569414" y="1962867"/>
                <a:ext cx="12357" cy="916980"/>
              </a:xfrm>
              <a:prstGeom prst="curvedConnector3">
                <a:avLst>
                  <a:gd name="adj1" fmla="val 1949964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FF2366-2507-BC42-9669-667E7003942E}"/>
                  </a:ext>
                </a:extLst>
              </p:cNvPr>
              <p:cNvSpPr txBox="1"/>
              <p:nvPr/>
            </p:nvSpPr>
            <p:spPr>
              <a:xfrm>
                <a:off x="8235364" y="2613301"/>
                <a:ext cx="754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C-A1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25C6E426-2C91-494E-BE98-20E78AAF161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393605" y="1691945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0D6D93E-9BF1-5649-9578-11B1323499EF}"/>
                </a:ext>
              </a:extLst>
            </p:cNvPr>
            <p:cNvSpPr/>
            <p:nvPr/>
          </p:nvSpPr>
          <p:spPr>
            <a:xfrm>
              <a:off x="9267718" y="2005364"/>
              <a:ext cx="82141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A2A716-94EE-FA48-B7E9-C6E2B81762E4}"/>
                </a:ext>
              </a:extLst>
            </p:cNvPr>
            <p:cNvSpPr txBox="1"/>
            <p:nvPr/>
          </p:nvSpPr>
          <p:spPr>
            <a:xfrm>
              <a:off x="9205218" y="1487640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81662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 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reopen.01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reopen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99C689-670D-8A46-8050-2802370979F6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86407-D364-234A-81E9-F630A72D5B0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53E4B8-DCE4-FB41-B361-50D9CED950C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B537129-CD25-8D47-8DCE-0A8440B3C69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3320C4E-4E5D-FE4E-BCF3-DC5FB99E02B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3BCE7B11-CC45-8D48-A815-8CD6C5211E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81D5FB2-EE7B-C34A-BFDB-D859D81304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D2E3FDB6-592C-094D-B97B-5F00E69D22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6" name="TextBox 35">
                            <a:extLst>
                              <a:ext uri="{FF2B5EF4-FFF2-40B4-BE49-F238E27FC236}">
                                <a16:creationId xmlns:a16="http://schemas.microsoft.com/office/drawing/2014/main" id="{8433AA80-9234-7346-B622-07526A090F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7" name="Rounded Rectangle 36">
                            <a:extLst>
                              <a:ext uri="{FF2B5EF4-FFF2-40B4-BE49-F238E27FC236}">
                                <a16:creationId xmlns:a16="http://schemas.microsoft.com/office/drawing/2014/main" id="{F6E0D002-A64B-D34A-85BB-8AFA026D40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Rounded Rectangle 37">
                            <a:extLst>
                              <a:ext uri="{FF2B5EF4-FFF2-40B4-BE49-F238E27FC236}">
                                <a16:creationId xmlns:a16="http://schemas.microsoft.com/office/drawing/2014/main" id="{D5762FC7-021A-F14B-94AB-69CBA639D9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39" name="Elbow Connector 38">
                            <a:extLst>
                              <a:ext uri="{FF2B5EF4-FFF2-40B4-BE49-F238E27FC236}">
                                <a16:creationId xmlns:a16="http://schemas.microsoft.com/office/drawing/2014/main" id="{01AC2532-8B4A-004C-BA64-C111FCB9E88E}"/>
                              </a:ext>
                            </a:extLst>
                          </p:cNvPr>
                          <p:cNvCxnSpPr>
                            <a:cxnSpLocks/>
                            <a:stCxn id="38" idx="0"/>
                            <a:endCxn id="37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D75A0D4-8FB7-CC46-9032-9F381A64B8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3" name="Elbow Connector 32">
                          <a:extLst>
                            <a:ext uri="{FF2B5EF4-FFF2-40B4-BE49-F238E27FC236}">
                              <a16:creationId xmlns:a16="http://schemas.microsoft.com/office/drawing/2014/main" id="{5B82E419-5080-404A-808B-C979C9ECF0B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4" name="Rounded Rectangle 33">
                          <a:extLst>
                            <a:ext uri="{FF2B5EF4-FFF2-40B4-BE49-F238E27FC236}">
                              <a16:creationId xmlns:a16="http://schemas.microsoft.com/office/drawing/2014/main" id="{24392139-3302-124C-B80D-43FBC04B0D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DC6B5FB3-0A5C-944C-9677-FB69F176078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1" name="Rounded Rectangle 30">
                        <a:extLst>
                          <a:ext uri="{FF2B5EF4-FFF2-40B4-BE49-F238E27FC236}">
                            <a16:creationId xmlns:a16="http://schemas.microsoft.com/office/drawing/2014/main" id="{1DD1F014-7246-5443-9BAB-3A267E2F3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28" name="Curved Connector 27">
                      <a:extLst>
                        <a:ext uri="{FF2B5EF4-FFF2-40B4-BE49-F238E27FC236}">
                          <a16:creationId xmlns:a16="http://schemas.microsoft.com/office/drawing/2014/main" id="{89BB48CC-6376-EE4F-AC48-457C2DE929C9}"/>
                        </a:ext>
                      </a:extLst>
                    </p:cNvPr>
                    <p:cNvCxnSpPr>
                      <a:cxnSpLocks/>
                      <a:stCxn id="31" idx="2"/>
                      <a:endCxn id="37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A2788492-A0C8-8A4F-82D3-15B2DE002F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5B89655D-65BC-7F4A-9CCD-1A8337B7D4A7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21F604EC-AF8C-484C-A622-3B8E9C16E3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11B5A21-7F4F-B74B-9ADF-4E38E83B5CC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1" name="Curved Connector 20">
                  <a:extLst>
                    <a:ext uri="{FF2B5EF4-FFF2-40B4-BE49-F238E27FC236}">
                      <a16:creationId xmlns:a16="http://schemas.microsoft.com/office/drawing/2014/main" id="{6377ADDE-2686-5249-838A-FB637458BDE4}"/>
                    </a:ext>
                  </a:extLst>
                </p:cNvPr>
                <p:cNvCxnSpPr>
                  <a:cxnSpLocks/>
                  <a:stCxn id="31" idx="2"/>
                  <a:endCxn id="24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D43375-C64C-F944-AFA6-DE0E97AC91B1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7B6BA39B-2DB3-3B41-8655-10C0D40324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8082406D-F861-F044-A7F3-B505FE97E548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17FE62-08CA-7343-B314-EDBCCE766983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574F5B0-5E9A-FE4E-947B-731D78F54CB6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17906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reopen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CC051-93A0-544C-AE54-B0411CF1EF5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DEC3C0-3DE0-DF47-8FB7-1500ACB31873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705AC8E-0BE4-C840-8B51-BE16C1EC82E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3C819A2-4DB2-A14B-8AC2-B6DE542E3CD9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F13A33C-CA8C-7F46-B7FD-59E114651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D6ADA0C0-11C9-544D-A885-0BE687363C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969743D-2954-7F40-BD29-780CC01D1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E437A194-EF01-B34A-B934-F1960BDAD6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F1F544FA-0B42-624D-9FA8-31EE56F4F3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9DDD3E53-FB7F-1D47-9484-2E7CACC157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Rounded Rectangle 39">
                            <a:extLst>
                              <a:ext uri="{FF2B5EF4-FFF2-40B4-BE49-F238E27FC236}">
                                <a16:creationId xmlns:a16="http://schemas.microsoft.com/office/drawing/2014/main" id="{7D185BE7-3C36-1141-980A-8EDD8E5BF6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1" name="Elbow Connector 40">
                            <a:extLst>
                              <a:ext uri="{FF2B5EF4-FFF2-40B4-BE49-F238E27FC236}">
                                <a16:creationId xmlns:a16="http://schemas.microsoft.com/office/drawing/2014/main" id="{5C6DA73A-8FC7-8E48-B562-701868BBD99E}"/>
                              </a:ext>
                            </a:extLst>
                          </p:cNvPr>
                          <p:cNvCxnSpPr>
                            <a:cxnSpLocks/>
                            <a:stCxn id="40" idx="0"/>
                            <a:endCxn id="39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2" name="TextBox 41">
                            <a:extLst>
                              <a:ext uri="{FF2B5EF4-FFF2-40B4-BE49-F238E27FC236}">
                                <a16:creationId xmlns:a16="http://schemas.microsoft.com/office/drawing/2014/main" id="{36A017B0-5CF4-9049-980E-892376784DD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5" name="Elbow Connector 34">
                          <a:extLst>
                            <a:ext uri="{FF2B5EF4-FFF2-40B4-BE49-F238E27FC236}">
                              <a16:creationId xmlns:a16="http://schemas.microsoft.com/office/drawing/2014/main" id="{FEAC7D2A-E766-3244-8634-E85078558FC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D5CA78C-8B4E-CD48-8D96-D7CA31F6D5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60CCC7-D671-A744-81EA-25EB7F1C24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CDDF982C-1096-4E46-A70C-DFBC465CE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30" name="Curved Connector 29">
                      <a:extLst>
                        <a:ext uri="{FF2B5EF4-FFF2-40B4-BE49-F238E27FC236}">
                          <a16:creationId xmlns:a16="http://schemas.microsoft.com/office/drawing/2014/main" id="{47460ADD-0863-9846-91CE-6D589E421C67}"/>
                        </a:ext>
                      </a:extLst>
                    </p:cNvPr>
                    <p:cNvCxnSpPr>
                      <a:cxnSpLocks/>
                      <a:stCxn id="33" idx="2"/>
                      <a:endCxn id="39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4828F51-36AE-0D4A-84B5-3B65C93CE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5B13F5FF-DE06-F441-96F3-F131D2CDBA03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6D54BD58-7EF7-0F4C-BFDE-B15836373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4DE07A6-D961-7347-B3C4-00BF7828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3" name="Curved Connector 22">
                  <a:extLst>
                    <a:ext uri="{FF2B5EF4-FFF2-40B4-BE49-F238E27FC236}">
                      <a16:creationId xmlns:a16="http://schemas.microsoft.com/office/drawing/2014/main" id="{9DAA39E3-347F-3647-B4C3-696E14C2992A}"/>
                    </a:ext>
                  </a:extLst>
                </p:cNvPr>
                <p:cNvCxnSpPr>
                  <a:cxnSpLocks/>
                  <a:stCxn id="33" idx="2"/>
                  <a:endCxn id="26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A9549E-A5D4-AB46-B9C5-D04A0516117D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94BB0A62-C912-3C4B-8568-8584946251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05A080E-A01F-A44D-82A3-DAA17D795284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AFC34-614B-5242-81CF-A210530C35A7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6ACC21-1C8E-B147-9390-BF63D725FB59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74025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reopen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285A50-FC2D-7941-A862-BE4572A2D248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D68B60-96BD-5B48-AA9B-3AB00D73BBA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5BC00C4-8349-3340-B72D-C644C3F5711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BC20A49-7900-7D47-B0F7-4C80CF91525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D4E83CE-D71C-BD4A-B26C-FFB46BF9509C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35069E0-095D-5C40-9EDC-0D42A5709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81C2D526-4384-0343-BDCA-60246E5FB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3F9D29C-3078-DA4B-B9D0-10D62E4875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A0BBD7B4-1DD1-1C4A-AEE3-212C896CE9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50B677FB-F0B5-F84B-B833-5DD394BFE4F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44BD7112-A984-0343-92D2-EE67DE5744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E2112BFC-2D25-B444-B3DA-2BEB1CD18F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E682BD1-8D26-D941-80BE-E3BF62CF594E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0ADCBE9E-295A-434C-A395-AA7A723905A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C0B35BEF-650E-B043-AEF2-21DA01D1A2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60B4C3CA-12D2-A74C-99E6-045624848EA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FF7C90C5-A729-4C4F-93B7-C694FBD1D91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8F1AF73-C782-B849-AA81-22595C43B1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1B1F513-4A7D-B04E-A7D6-F3A140FFB893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2C4DFA16-1700-F544-B1A1-B546AB6E16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2528738F-5F30-6E4D-A790-B1B0B8A32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65571258-0D9B-E14C-89AB-2460EC7B49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CFBA4F7-F2C5-CD47-8C19-3D8742F143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A7E7CB16-4BB4-F844-9D05-272E6FC15E47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EF59601-93EA-B94D-B0D7-9550C87E33FF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3F0EC0-1E82-454C-9860-9131C1D48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3790AD9-CB32-3D43-8B22-22866E321061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7281FC-701C-6648-823D-1CE7F0A4EF53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6AF26B-FC0E-B84B-ACD2-88177A4D7BB4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EA843B7-B545-6141-8388-5301E094DB0F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0AA74D-0D47-AD4F-88CD-2E53B0E903F0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07321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reopen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C4DD22-1D5D-A44E-A6E7-0F54A9E26AEC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E738F2-F317-DE44-9970-C5B9B71E3D32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4644FC-44B8-F345-8F9A-B809E9E0CB0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CB9CA2DF-F335-5342-9387-F1A9D38F3D8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15167CE-46CF-2F4A-9709-98FAFA717A1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588AD94-EB5B-A142-A34A-4B05F13D32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9D773C3-62F7-4E4F-9111-A4D909A92A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7F0E12F3-2180-334B-9CE1-B68AC13263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ED9EE3D1-1BD8-FF43-BEDF-10744D563F5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B58E529F-A49D-1C4A-90F6-8076453D4B8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8AAC6564-F38F-9E48-9574-4701444C5F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2D15F4AA-9EBF-3F46-8B53-89853B4BD4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28639A3-E80C-EE4C-AFB1-8AF35579E4F3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271E634E-2AB1-144C-85ED-F5B8267E144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A9629F71-3B39-774F-8499-54CF05A2C0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C851BE31-F976-B74A-A06A-9C8B03482F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281233F-F323-AB49-9901-9DBD9695A1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9CC7B55-5C05-CB42-ABA8-95B1200972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DAFC7AA7-476D-4248-9FBA-50FA4EB0E3B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EEC2AA5-6380-D843-963D-A03A099D09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5DE4D0AE-2744-3D4B-A2BB-ABF74B715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77DE947-4DC1-B347-80F6-30712C5914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0DE997C-E980-C245-BDF2-257CFADCF6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C0882367-ABD2-6E4D-8866-3B64973677C2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5CD4A6E-35CB-2D45-B373-D075DD43818C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E31E628B-FE45-BA4B-8732-B989BC6AC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EA19CF0B-184D-9241-966E-B4C02AE276CC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02804B-8C90-5542-B249-6EB1AE71C06B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2A5F52F-6024-E54B-8772-6CE5587CBCD2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D656805-8F4D-A444-9DD7-C3302ADFC570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A915FE-4FD7-C644-B23B-282F6EDF56A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612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ECBCF3-B91E-F948-B4AD-9C7591CE6CD5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260357-5F93-324D-ACE2-F6F03FDD2FE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2E6325B-6AC9-994F-9F35-FC85FE549EA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95FAB10-B4A1-1148-857D-D68BBD19EF4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6E0F6905-B4A0-FB4A-B152-0809A6E5A86E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12BC430B-26C8-B846-B9E6-9C9B9300A0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98578A70-4AAB-CF45-9258-4C96D8A0C8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54BF1136-9B42-B247-90D1-D59A0218A0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2B20CD3C-24B7-974A-90BB-A692A1FBDD6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AEB5AC7F-CA85-F243-94DB-20F3FEBED83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C5F39798-60D3-6B43-8BD2-32446D45CC1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D9B554B-D71F-9841-92A1-DFC6307C4A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9BBDF4CF-C457-5347-8D4D-E0DC7BBFA77B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8843DBAE-8159-1B42-BE0D-1A46D77DDD5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8EBDA85F-591C-1B44-AE55-7D39275B5CA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18A99FC-06D5-1746-A640-6D22DBFEF7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382AB3D8-BFF2-3042-94EB-656B892AFAA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D6EB6E99-C02F-8F40-91B1-9AC2D31A0F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B9F4CE53-809F-2E4D-9053-89E41267408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8C549E8E-25BD-3846-BBC5-0D4018FEC6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C63D43FE-E8F1-AF48-BDD2-725DA6F1D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2482ECC-796D-764D-9F52-41D6F4600A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D4F7CA2-A41F-6B42-9798-C90611301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B4D71EEF-ACDE-F74C-AA63-5FBD56B1E713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B579245-2656-5C48-9932-E0DD1FC2DC1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56C859-6F32-B04B-87A3-A0466F8989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8D019EE-D526-F241-A35A-1CA067A8FF1E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EAD35F6-2324-0048-949C-9DF7C5BACAB9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D29A8D-99CD-244A-9B8A-FC71CE3C5BE9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4815FEC-A163-0842-8693-D65909A96C4B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A0F46-DF8C-3C4C-8478-BFCF57A4830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913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OntoNotes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14" y="2385162"/>
            <a:ext cx="6381751" cy="35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37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soon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40E91A-705C-1545-8ADE-7807C625292C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4C97E8-E1D9-F646-99AB-AB55852D2D2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806975"/>
              <a:chOff x="6619102" y="1483549"/>
              <a:chExt cx="4907693" cy="180697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5CCAD8-6845-F147-9CAF-1F09F5D7E3C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CF3BE09F-B72F-1141-88BA-92B8FC5C3AE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77CFB39-8449-3E4B-9A84-61FAD2E4FCA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91A35B6-843D-C44C-98C5-21BCFA7845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03558CBB-2346-BD42-B670-B50B43037E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F24D08BF-1B70-2146-B984-911C055A70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6096CA0-9B5C-A746-9527-7BA9DC0F1C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0" name="Group 39">
                              <a:extLst>
                                <a:ext uri="{FF2B5EF4-FFF2-40B4-BE49-F238E27FC236}">
                                  <a16:creationId xmlns:a16="http://schemas.microsoft.com/office/drawing/2014/main" id="{9E7E7ED8-43F6-EE47-ABE8-3715CA04ECB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sp>
                            <p:nvSpPr>
                              <p:cNvPr id="44" name="TextBox 43">
                                <a:extLst>
                                  <a:ext uri="{FF2B5EF4-FFF2-40B4-BE49-F238E27FC236}">
                                    <a16:creationId xmlns:a16="http://schemas.microsoft.com/office/drawing/2014/main" id="{9D8A6E04-E37F-8D4A-A260-6F364DF5D52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619102" y="2015069"/>
                                <a:ext cx="4907693" cy="40011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zh-CN" altLang="en-US" sz="2000" dirty="0"/>
                                  <a:t>  </a:t>
                                </a:r>
                                <a:r>
                                  <a:rPr lang="en-US" altLang="zh-CN" sz="2000" dirty="0"/>
                                  <a:t>all</a:t>
                                </a:r>
                                <a:r>
                                  <a:rPr lang="zh-CN" altLang="en-US" sz="2000" dirty="0"/>
                                  <a:t>    </a:t>
                                </a:r>
                                <a:r>
                                  <a:rPr lang="en-US" altLang="zh-CN" sz="2000" dirty="0"/>
                                  <a:t>are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expected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to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reopen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soon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root</a:t>
                                </a:r>
                                <a:endParaRPr lang="en-US" sz="2000" dirty="0"/>
                              </a:p>
                            </p:txBody>
                          </p:sp>
                          <p:sp>
                            <p:nvSpPr>
                              <p:cNvPr id="45" name="Rounded Rectangle 44">
                                <a:extLst>
                                  <a:ext uri="{FF2B5EF4-FFF2-40B4-BE49-F238E27FC236}">
                                    <a16:creationId xmlns:a16="http://schemas.microsoft.com/office/drawing/2014/main" id="{7C74553B-6B69-DB4D-B9E7-93B71FDC5E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15685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529B131F-4B16-FF43-B087-2142D4EC243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37184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7" name="Elbow Connector 46">
                                <a:extLst>
                                  <a:ext uri="{FF2B5EF4-FFF2-40B4-BE49-F238E27FC236}">
                                    <a16:creationId xmlns:a16="http://schemas.microsoft.com/office/drawing/2014/main" id="{49FBB374-CF0B-5846-9C4D-94514F126C09}"/>
                                  </a:ext>
                                </a:extLst>
                              </p:cNvPr>
                              <p:cNvCxnSpPr>
                                <a:cxnSpLocks/>
                                <a:stCxn id="46" idx="0"/>
                                <a:endCxn id="45" idx="0"/>
                              </p:cNvCxnSpPr>
                              <p:nvPr/>
                            </p:nvCxnSpPr>
                            <p:spPr>
                              <a:xfrm rot="16200000" flipV="1">
                                <a:off x="7195510" y="1754319"/>
                                <a:ext cx="12700" cy="521499"/>
                              </a:xfrm>
                              <a:prstGeom prst="bentConnector3">
                                <a:avLst>
                                  <a:gd name="adj1" fmla="val 1800000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8" name="TextBox 47">
                                <a:extLst>
                                  <a:ext uri="{FF2B5EF4-FFF2-40B4-BE49-F238E27FC236}">
                                    <a16:creationId xmlns:a16="http://schemas.microsoft.com/office/drawing/2014/main" id="{780E9633-FEAD-B34B-B0AD-015653A2380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954150" y="1483549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sbj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cxnSp>
                          <p:nvCxnSpPr>
                            <p:cNvPr id="41" name="Elbow Connector 40">
                              <a:extLst>
                                <a:ext uri="{FF2B5EF4-FFF2-40B4-BE49-F238E27FC236}">
                                  <a16:creationId xmlns:a16="http://schemas.microsoft.com/office/drawing/2014/main" id="{CC5EA2AA-9320-E849-88CC-FEDA90F80E9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521310" y="2013735"/>
                              <a:ext cx="761353" cy="9242"/>
                            </a:xfrm>
                            <a:prstGeom prst="bentConnector4">
                              <a:avLst>
                                <a:gd name="adj1" fmla="val -2704"/>
                                <a:gd name="adj2" fmla="val 2573491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AB667754-E1A6-CB45-81A1-7D04FAA2D9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12645"/>
                              <a:ext cx="1021067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TextBox 42">
                              <a:extLst>
                                <a:ext uri="{FF2B5EF4-FFF2-40B4-BE49-F238E27FC236}">
                                  <a16:creationId xmlns:a16="http://schemas.microsoft.com/office/drawing/2014/main" id="{F8E35E34-B089-334B-8F57-E62C9F6250A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675334" y="1485482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vc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AC0E33A-1633-044A-93C3-7C73E591F3E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21419"/>
                            <a:ext cx="720942" cy="393760"/>
                          </a:xfrm>
                          <a:prstGeom prst="roundRect">
                            <a:avLst/>
                          </a:prstGeom>
                          <a:solidFill>
                            <a:srgbClr val="FF0000">
                              <a:alpha val="25000"/>
                            </a:srgbClr>
                          </a:solidFill>
                          <a:ln>
                            <a:solidFill>
                              <a:srgbClr val="FF0000">
                                <a:alpha val="25000"/>
                              </a:srgb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F77308C9-C2EC-D74B-A0C5-0D23AF9FD371}"/>
                            </a:ext>
                          </a:extLst>
                        </p:cNvPr>
                        <p:cNvCxnSpPr>
                          <a:cxnSpLocks/>
                          <a:stCxn id="39" idx="2"/>
                          <a:endCxn id="45" idx="2"/>
                        </p:cNvCxnSpPr>
                        <p:nvPr/>
                      </p:nvCxnSpPr>
                      <p:spPr>
                        <a:xfrm rot="5400000">
                          <a:off x="7515969" y="1833970"/>
                          <a:ext cx="19924" cy="1182342"/>
                        </a:xfrm>
                        <a:prstGeom prst="curvedConnector3">
                          <a:avLst>
                            <a:gd name="adj1" fmla="val 1247360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B0E748-4AB8-EF47-A952-9B691138B1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37185" y="2619215"/>
                          <a:ext cx="43815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44368D16-3B5A-DC48-A533-5F643ABB2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61101" y="2007502"/>
                        <a:ext cx="345962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3" name="Elbow Connector 32">
                        <a:extLst>
                          <a:ext uri="{FF2B5EF4-FFF2-40B4-BE49-F238E27FC236}">
                            <a16:creationId xmlns:a16="http://schemas.microsoft.com/office/drawing/2014/main" id="{A45EA02B-2C47-324B-B461-FC33B936C2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358834" y="1995145"/>
                        <a:ext cx="678660" cy="13770"/>
                      </a:xfrm>
                      <a:prstGeom prst="bentConnector4">
                        <a:avLst>
                          <a:gd name="adj1" fmla="val 176"/>
                          <a:gd name="adj2" fmla="val 1598163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14CCD6B6-D417-DF4D-9A0F-44A6149422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97851" y="1484335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oprd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Curved Connector 28">
                      <a:extLst>
                        <a:ext uri="{FF2B5EF4-FFF2-40B4-BE49-F238E27FC236}">
                          <a16:creationId xmlns:a16="http://schemas.microsoft.com/office/drawing/2014/main" id="{E842D893-165F-5449-AAC5-2D1106A3F29D}"/>
                        </a:ext>
                      </a:extLst>
                    </p:cNvPr>
                    <p:cNvCxnSpPr>
                      <a:cxnSpLocks/>
                      <a:stCxn id="39" idx="2"/>
                      <a:endCxn id="32" idx="2"/>
                    </p:cNvCxnSpPr>
                    <p:nvPr/>
                  </p:nvCxnSpPr>
                  <p:spPr>
                    <a:xfrm rot="16200000" flipH="1">
                      <a:off x="8569414" y="1962867"/>
                      <a:ext cx="12357" cy="916980"/>
                    </a:xfrm>
                    <a:prstGeom prst="curvedConnector3">
                      <a:avLst>
                        <a:gd name="adj1" fmla="val 1949964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A154D52-D011-FF4A-8E4A-4D5C1DDD6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5364" y="2613301"/>
                      <a:ext cx="7548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C-A1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7372ACFE-B177-AC4A-B451-D7F267D38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9393605" y="1691945"/>
                    <a:ext cx="2138" cy="644345"/>
                  </a:xfrm>
                  <a:prstGeom prst="bentConnector3">
                    <a:avLst>
                      <a:gd name="adj1" fmla="val 1043274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C365D5E8-1A10-4540-B3F1-BFAE8C698DAD}"/>
                      </a:ext>
                    </a:extLst>
                  </p:cNvPr>
                  <p:cNvSpPr/>
                  <p:nvPr/>
                </p:nvSpPr>
                <p:spPr>
                  <a:xfrm>
                    <a:off x="9267718" y="2005364"/>
                    <a:ext cx="82141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5D1ECD6-F970-A943-A0A1-BCC4E9CA924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5218" y="1487640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C6B6B0F-7EED-B445-A35F-56D42A8595FE}"/>
                    </a:ext>
                  </a:extLst>
                </p:cNvPr>
                <p:cNvSpPr/>
                <p:nvPr/>
              </p:nvSpPr>
              <p:spPr>
                <a:xfrm>
                  <a:off x="9279225" y="2013578"/>
                  <a:ext cx="809909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AC325B66-0902-5D4A-83CC-0A1EBCF510CB}"/>
                  </a:ext>
                </a:extLst>
              </p:cNvPr>
              <p:cNvCxnSpPr>
                <a:cxnSpLocks/>
                <a:stCxn id="26" idx="2"/>
                <a:endCxn id="45" idx="2"/>
              </p:cNvCxnSpPr>
              <p:nvPr/>
            </p:nvCxnSpPr>
            <p:spPr>
              <a:xfrm rot="5400000">
                <a:off x="8301742" y="1058417"/>
                <a:ext cx="9705" cy="2743667"/>
              </a:xfrm>
              <a:prstGeom prst="curvedConnector3">
                <a:avLst>
                  <a:gd name="adj1" fmla="val 6155992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DA2FF6-5A03-6B46-AF14-D799DDD3F5C7}"/>
                  </a:ext>
                </a:extLst>
              </p:cNvPr>
              <p:cNvSpPr txBox="1"/>
              <p:nvPr/>
            </p:nvSpPr>
            <p:spPr>
              <a:xfrm>
                <a:off x="7998001" y="2921192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0A43810-73A1-7A4A-B722-E957825CAF09}"/>
                </a:ext>
              </a:extLst>
            </p:cNvPr>
            <p:cNvSpPr/>
            <p:nvPr/>
          </p:nvSpPr>
          <p:spPr>
            <a:xfrm>
              <a:off x="10151025" y="2001869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472E1D45-9175-CE4C-B2F5-0D1DBE8785F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39800" y="1670089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2E61C1-6F46-3C4E-8896-8A3D134F41B1}"/>
                </a:ext>
              </a:extLst>
            </p:cNvPr>
            <p:cNvSpPr txBox="1"/>
            <p:nvPr/>
          </p:nvSpPr>
          <p:spPr>
            <a:xfrm>
              <a:off x="9876760" y="1458989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tmp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76460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AM-TMP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soon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658EE0-E28C-EC48-94F5-66F11D969926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57129-0D61-CA4E-A91D-70636D770FB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967D756-86B1-DC42-A8CD-31ECAEB556A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ED791D-5903-2647-AD6B-29E5DDCE369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FA533FB-DB61-B443-A473-C6C110C0B09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0815B6C-E649-9746-BDAF-EE428C906D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00EF5E75-574D-9746-AD43-5ABC1D39EB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4813850-34E2-034B-BC2B-3C97800DDD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16D3ECE-4F53-5F43-906F-9F6F40A18D1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873D1AD1-78B2-9D4D-BC95-9B49281CE4C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615D80C4-2794-EC40-BEE9-3C2496AA9A6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65A94552-CA7D-9E4D-B504-9884589C749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FDB55AE-DB87-3946-8763-64F03C4A0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13DB2C64-61EB-BA4E-8C1A-C5CCEB15020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679A62C-FCBC-B544-B435-60456D5EC825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171F9727-7FC8-D142-B66A-EDED5E076D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C7928C36-7A1B-F74E-981F-58B22638AF7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9D59E44D-FC68-5946-BCC9-C9039F4DD0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5108EB15-F1D3-714F-AF4E-BDCCDC5AB78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6D6E0A8-9503-F04F-9CFC-A23FEB35D2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07772DFB-57A5-DC4B-889F-D946026C2E43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3F2EC565-993D-6B48-ADC4-752ECA8435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41F7D5D-BB1A-C847-B5C3-57D0AFBF63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E6EED280-648E-9846-A91F-7267F5480DE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DE26D178-11A5-584A-8459-A64CA008F55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8ACF46B5-984C-874A-9005-E65327BABD0C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5B70D17-C89E-254D-9604-7340499923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1BDCB35-9A33-0644-AB93-E89863BA0D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FF40154-C4A6-9A40-AC22-9230DB63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E855E62-65C9-5A45-9E74-ECB89FD490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918F4633-905B-2C47-A1AB-CBD2ECEB7BEB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812DBD1-BB1B-2546-B7F2-C569744206D2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EBE2C58-A8D2-9041-A047-3172DD6848A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B1AE53-DE90-DC4C-B857-5FAD221AECF5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0EC11D6E-0653-0F4A-9EDE-A1A7C629061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D084EB-1237-3B4A-9CD7-A3116F40CE08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73BD969A-5D58-DF4D-B0D5-D328F6BE239B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9B6D1FF-69AB-E247-B20C-7468E104C7D3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2815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soon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181B2E-3994-504B-8403-0229C0E63873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CE4056-4A6D-4C46-B02C-D33DFE87A45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B26380-F521-174F-9B47-89EDB0CFBDF9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0A0CE40-A518-DE4A-9A6D-2486DD8CE3A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018E621-C50D-0A4E-A77F-FBF8AA6D836B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07D6FC52-7986-DA48-8200-399BAE58C8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95A5060-55A9-1D44-800F-951DCF15C0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6B053D8F-E734-954C-B7FB-CB8D3BCD30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8F4DE87-2636-2A45-ACB9-F6CC9928993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0399ECAF-3E44-B64C-91DA-E5A08A8D1A1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69F8DB1-1321-2249-9C28-648AF33E00E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22332B85-BCE4-044D-9ED5-6497CDA3297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73A6359-B386-B34B-9E99-D819C4677AF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AF1DB726-25E4-A140-AFBE-5FF43AB5C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A6475F7-376F-F24E-A184-03B037DC4856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5A77D23-05C1-8F49-9B5F-FA6311D72D21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E17E58F1-A79A-BE41-8197-84CCD2524A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EF3CC4F7-DED1-1F4D-BADA-B50F7EB0C26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B0680112-A0A6-5D4A-A63C-585889DDDF4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D57016DA-6E3F-B949-8675-D55FD40A87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591ECEC3-7659-FD48-9D42-9997AA80F4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8FB7F5CD-C51E-A240-AF75-BE6118490FB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259C39AB-781B-5E48-A8F1-FAAFF38156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B51391F1-9A3A-054E-8588-E1C6CAFA899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16BF89-6BF4-1A48-A0F9-F70FD04C0DB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6AF31EA-A691-1340-B445-888053516583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C84F2234-6216-9E43-9D49-FBE2282232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6E2279C-EF56-464E-B117-86ABAED422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5FA65BE6-0971-1448-9880-DE93FB270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E1B717B-FB22-584E-B969-ECD726D1D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9128D7C-5D5C-2743-8C93-7CBCF1FD3F20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6270FE8E-4AA6-ED44-849C-FC224FDE475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015FD8F-7E15-6A48-978C-AD87AAF967F3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EFE85C5-7FEA-3047-AF98-CA9524113FA1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BE81EFBA-D651-DF49-9DB8-CD1BC19241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27DD4C-D31D-9443-8100-CB6D7D330E63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248C427-D9D4-B940-9F38-A635B3BC62E9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1B6CEF-DB70-4142-9DD1-1A82121A862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66107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ED24DA-F306-5B46-8584-13F9D5553D5E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A391D4-5CAF-C44E-8582-F37E64565F2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EA72083-05D6-D64D-B13B-F33DB3F9110C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4FC73CB-633A-C14B-B47B-E0B5688D597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8F87B9D-E060-4945-A620-4C7899903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BF1119A-1E3C-6B4B-B313-F59BB12DE8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CF88D828-FFB1-DA4B-82D8-FEA596DE2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0361D15-FEA2-BA4F-BABA-0ED3B7E095B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C5A5D7BC-9667-2A4A-8756-940F77A58B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94B7CAD-5DED-A04B-9DF2-E43F0C0997D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BDD8DC90-F937-AE49-B104-8022D50A781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513F1795-5408-9E4C-9F7B-F97F704E8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52C1E429-B87B-6A42-AB0B-2242CB8C7BD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75EE4B56-9B68-6543-8962-16E31A284AC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BFA73EE-7443-7046-92E1-A1598823D592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B92F72E7-AED9-0246-AD1D-CFDAB5CC1677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87EFD5CA-4A77-EA47-B95B-2A836E5855C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1A8D1C05-43CB-3B44-BAA8-FACA316F61F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A588B7AA-131C-394A-95E4-B34F846433C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2D39CCC-F8E4-DF45-8CF3-A5A1F5419B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922E93A3-37F3-FA48-B4FE-F5E96D80BC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22C2323A-0CFB-B24D-B259-2E65ACF4811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C3F8530-B701-BC4E-8B34-73AEE2FB2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44152D8-E9D6-614D-80B8-B8346E195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E1AC35F-120F-C940-A884-21DEAB25C80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160359E7-D96B-BB47-8981-AEF06705AA82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69C7A9D-219C-694E-B019-2C845F730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9274B0E-0714-E745-AAE1-948BCDD22D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6C63BCB-17FF-1148-BCDA-879BAE651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1728F3D8-96AC-F04C-B8CF-CB1EE5AC4F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DED1D24-7966-C54A-B123-714EEA631CD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20866878-DD9C-6948-B910-A3F0A24F40A1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B86A47-BFB6-F34E-9839-13FE9DD30CD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7C991DE-4DD7-0B4E-A1AE-4118777A0490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179F630E-EFBE-BE4A-AC15-B1C1895542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A36DC2-C8D8-1C43-A9AD-D0D8D15E4495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EAE18AA-CE08-3047-AFAB-C5CED17A7AA4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C89E7A-F3D1-1F45-955C-71A46753F64F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84544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64E2ED-4172-6D4A-8C94-5F4D2D86C58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D3F7BF-A8AE-BB49-A617-887555C4E0E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BBA4D58-AFDF-C14C-9E0F-C4ECBAB3494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8021043-6038-CF48-81F6-154F1CB20BB6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45BAD34-A781-8A4E-8D0A-209464B0515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4581709-47EC-1445-BFF0-702A40322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10648D0-6A0B-9941-8B92-84C8C8EE3C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E1A5F037-86AE-1047-A2B8-9F81A05CF1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371A20F-A9E8-1D4C-AD65-31C5EFE8B89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A114BB0D-C496-A94D-B610-E7FFC672CD9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08D26E10-1026-1E44-8E6E-FB35623B2D8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0035F6AC-7FB1-CD40-BE63-EB8BD044BE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65D43E24-81D9-8C42-981F-FD217304AC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9BD93094-B836-514D-82C9-F3804AB1E80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241E6DFC-FB25-AA48-8459-3C2145B3A55E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D613E144-4638-7940-8844-458A7D7AE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B5E74227-A5EB-C742-86D3-AF9F70FBAF9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F7486F57-576F-EC43-886E-757429FED84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D926B63D-4CC6-744F-9321-B09CCEFFA7E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01F9EA7E-5966-8F46-9F19-25E0D2CE2A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B9BADCDE-54E3-D146-A3FA-539E91CB69EE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7D005ABD-9D6F-8044-AB7B-B214BB58C76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123DCCE-A73B-504D-8677-B825418577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C98A109-E17A-474C-9B1D-630F55CF926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870A98D3-512D-2740-A2E7-623073E0F9C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6628DAF0-A480-6E49-BE87-8181891EAD8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5EA0120-C722-BC4B-A12C-500AD9FC0E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FD51FBF9-CEEF-2743-B626-21298DC51A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FF955D87-4F7B-A14C-BD5D-F04803704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9CAEC40-CB7A-454C-9166-7B67E92761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A3B14C2-33D5-9F40-B35D-FE25398633E9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9499EACE-BD3C-8A4D-98B5-65BC43A5508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96D9D1-ED43-6747-8080-D5C51A44009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F7966B0-EB3E-3C41-967C-F14FBDC8F557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68C81189-782E-1443-81AC-D250A522A6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2F96D-BD0C-7342-8B81-44901FB07D81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0708DF9-B9BB-C642-9ACE-0742E6A9E467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AB6FD-E662-5A4D-9C7B-C3AA119EFA0C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60762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100612-D90B-4E48-906E-9474754EB91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91A25D-EAF9-804E-9756-A07970513D3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9C0AA21-DF3A-474A-8F1D-D13F08CD025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14D25E7-FEA2-9442-89E3-9A58AAB741F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69EFA31-0BEB-9F4D-BB31-8896AB44DA8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F361F34-EE8A-7749-9860-D73BB07396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E1A3BAFC-8180-6D41-B7E3-86FA401588A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8B8F746A-EB20-3C4C-8779-FBA8A8A8753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2EB0FAF-ADB2-CD43-9EFD-ADE244034F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0FE5808-772C-464D-9926-EF5B8B6CA5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322CD37-DF02-E047-8A1D-8DE6D9B3D2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FDD13F5B-5D58-214F-BB97-77FA2367F40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461CEB7-4E93-C44E-B2C5-2C2A014224C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D7E48E4C-81FB-FE42-84B2-9CB5EC4025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947121B-FF49-4B4C-975B-7282315F9020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FDA9CB4-8397-A544-B62C-B49B12023F5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8F39F89-B682-6045-82C0-20B3D7C8A25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6E305BEC-10D2-E64B-9D8A-FF3EA833C21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C4E6F905-5385-CC41-B730-3FB3DFB8B1E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56422F1-D235-714F-8FF3-CC3E661BA3F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A8782DB4-02C7-2A42-BE3B-627BB63FB8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1A4C0301-4A49-B740-B40D-3DD810B63C9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E71F464-47BA-604A-B78D-A5C14A714D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29435F84-6465-124B-8E76-6AA2F11AE11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629F1290-F020-5544-A9AA-4ADB90981C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52D25F45-1E3C-BC4E-A199-8179AA52961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97264164-BE25-4148-98BB-2F71943F15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200830FF-FD20-8440-A9DB-CE3AEE188F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C497643A-6CF0-9A41-A72B-DD96E78DB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2707C77-F73F-2C42-8703-3DD4BBA0A2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CEA7F34-9C7C-6E49-B432-999F0B66038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F2A315A-4833-0D4B-A463-FC37D9BB47B3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54AABE-9332-9C44-BC79-B5CD3CF90F3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361CDC-F0E6-7544-AEE4-76E57CDB9A2E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5B63B8DF-F194-2345-92A5-0CC170CA59A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73AA3C-680C-C547-9BB5-B123D6A03F04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6A562D76-8019-0C43-B5D6-C0A8197D69C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E87AE5-570C-9A41-93B0-5A4C8816BB54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511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9FAE5D-6F7E-4946-9527-660B05450131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8F76F5-9518-F343-AE64-F201B5F4E0DE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4AB745B-55AE-4F4C-AA5D-F5E64360840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F9FC9B-60E3-554F-BE7A-C2666B9C0D8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02B0E9B-101E-1E42-806B-624CEA70554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D45468F-3BE0-584E-AF0D-5FB9F215B0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EF8905B-5792-E248-A63E-04B42F76A6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82AFF9C-BA63-3546-9A13-6211B2529A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99076AF4-E56E-FF4C-B959-FAA5E22B3A6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FB9EF98-4E77-EB4C-B2CF-E886E23087A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96B88911-4816-B846-B9B2-C0E1DD347F5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E9C4978E-966A-1F42-818A-B0CC52076A3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3C11E45-E9B9-0A44-89CE-741DFECADF6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4DBA7B0C-9E62-3E4E-8DE5-36481477A15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EBD5C1E-EFCA-D549-8497-FE2B3D54F861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ED9F5F62-8F53-834C-9AEF-0EE9E545E48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464EF76-9ECF-1B48-A243-6C9D67DB711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3317552C-8F38-DC41-B677-41069ACDEF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EDD2095C-BA9F-3645-8687-1E3C6CEBFF3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83C2F52-0866-A848-849B-EFDFED5482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1EDF9445-45D3-744B-A398-4CDE3A53DDA7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92DFEABC-413D-3944-9BB5-84813AD08A8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B2B4D818-7C88-664D-A189-4D558B9E53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6AB12BD8-68D6-5548-9AF9-41126128480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9DB7ED7C-D2A4-8B4B-83CA-FF29D70B87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FE394077-4335-2E40-8894-9503EBAD57E8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B5D23F3F-FEA2-2D44-A2E9-F206C6C61F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5532BD43-3F17-B94B-8E57-A206286A21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8CF98F7-C911-924E-ACA9-76D1D6F72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EB86CCA-E452-B941-966E-EC0C535460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C1B561DA-1737-A347-A5A5-257BB6A727D5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5CAE645-36A9-A742-8A81-8124E5885654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CDDCEE1-BB24-A140-B244-CD377960310D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52B7F2A-E666-2D45-98BE-A84C01DF9A6B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821BE27F-58D1-734D-A360-FC3C305A30E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8AD31-9142-3F44-86B1-A2E46D230FD7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51B28FB-A92C-9A45-B1F8-F77EA91BEC7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4553F-90A1-784D-A70E-FCFA86A9449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501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C6A0DF-BF13-EC46-AB25-0DF761A4304A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385240-08EC-F04A-943D-E0579A9EBFB0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2858546-332D-1C4A-9F68-3307F9D93D6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B66EC20-ED3B-BD43-AB0A-21E139F8B1EF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E42574C5-D88A-F14B-B7C7-84720029CFE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F4BDE1EF-0535-194D-8CCD-12E8204288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BF6F5D2D-FBFD-AF4E-9A0A-50CAB63334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7986C4B3-29E8-3D42-B0BE-2601873C8B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9CEAAC35-48C1-0844-8C9D-AB37D2F7098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1362009-FE93-564B-B77E-B8A54ED2983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71B6F8F8-2392-0445-827C-C95F20D6679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92F7ED12-57C7-954F-9585-696007DF3C5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520C2190-F9D6-2945-9219-7A02AEC98FF5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C88DBD2A-0377-F948-AA30-1CE9429DFED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8C094DFD-9C2C-9D43-BBF5-DE16D73A6EC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8F34581B-16DF-6F45-983A-A89D7143D9F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BBF95D99-8875-5342-ACC8-1A96BA748AA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8E02DBD2-3438-1A48-946F-F0C3233F28E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CD07F88-4F71-0542-8A03-479555AA5E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87826B18-DBE1-FA4C-9E1B-C7A9CE67F7E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9EDE6DFA-4CD8-A143-AFCE-8A63CA9667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BFB40225-2816-764F-A553-05D2EA02893A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43A9047F-133D-FC4F-8B16-77D66B5EFB2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075759D2-C199-A44D-8BAF-C928C75C8D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8B438907-4EBB-9E4F-9EC1-31090E9AAF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5BF4EAC0-2470-B84D-B06F-056AA0F00D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91A6535B-3127-054A-97C5-6987A7F266F8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A3F52A2B-0EB4-634F-A95E-22354450BA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B8486E7-7D9C-014C-BF1F-31D34E2A89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B4A6C164-4C4F-1544-85B7-B47AB939F2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EB04C9F2-ED49-8347-A857-9ACAAF1EDA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22798CF-D164-334A-8B27-331AFCE89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C75FD201-2B6E-F148-8533-DAFFC8B03A8E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AB6AF9F-C40D-E04D-8B5A-81636345A2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1B5AA433-6731-E747-90FF-F4E240BE19BA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07EA86F-7799-094B-9653-6BFCD0C4B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BE38F82-B3AD-1947-97B6-3CD2375D22E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E818E186-430F-B648-91A0-3DB6EDBED01F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1DCCC6-15A0-384B-954F-0C5A9B327105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75043FC-EFEC-0245-AB9B-2EB5EDB1275A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36132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root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A4A0112-5709-634D-9937-58BF840F4063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07822F8-072A-7E43-9CC8-4FA4E21802C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1B98D9C-E78C-4243-BD7C-6CB8AD2272D4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B7539EA-103C-9649-89F6-7064D0B2B184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D544692-ED12-E341-A5F3-070FC733840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740FC4BE-AC1B-1C4C-B9CB-C24E94D318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A28AB897-9313-E244-A366-91359952CB9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D0D8914F-EA78-3347-9411-A2475A486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22D44B5-4F04-9240-A8BE-96E3B54EC60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BE15575-45A0-4E4E-A2E3-AA40967E782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5" name="Group 44">
                                <a:extLst>
                                  <a:ext uri="{FF2B5EF4-FFF2-40B4-BE49-F238E27FC236}">
                                    <a16:creationId xmlns:a16="http://schemas.microsoft.com/office/drawing/2014/main" id="{8649FB13-B31D-8C4E-9F79-E0A5111A575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47" name="Group 46">
                                  <a:extLst>
                                    <a:ext uri="{FF2B5EF4-FFF2-40B4-BE49-F238E27FC236}">
                                      <a16:creationId xmlns:a16="http://schemas.microsoft.com/office/drawing/2014/main" id="{121FF24C-DAEE-3B4B-8103-4BC6F0C25BA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51" name="TextBox 50">
                                    <a:extLst>
                                      <a:ext uri="{FF2B5EF4-FFF2-40B4-BE49-F238E27FC236}">
                                        <a16:creationId xmlns:a16="http://schemas.microsoft.com/office/drawing/2014/main" id="{CF4B2A96-BBDC-8E44-99BD-E618558F34D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52" name="Rounded Rectangle 51">
                                    <a:extLst>
                                      <a:ext uri="{FF2B5EF4-FFF2-40B4-BE49-F238E27FC236}">
                                        <a16:creationId xmlns:a16="http://schemas.microsoft.com/office/drawing/2014/main" id="{C169D7DD-9A5B-714D-92BE-43D2AC2D099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53" name="Rounded Rectangle 52">
                                    <a:extLst>
                                      <a:ext uri="{FF2B5EF4-FFF2-40B4-BE49-F238E27FC236}">
                                        <a16:creationId xmlns:a16="http://schemas.microsoft.com/office/drawing/2014/main" id="{A51A79FD-82B7-8E46-AA72-DC3574A1EA2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54" name="Elbow Connector 53">
                                    <a:extLst>
                                      <a:ext uri="{FF2B5EF4-FFF2-40B4-BE49-F238E27FC236}">
                                        <a16:creationId xmlns:a16="http://schemas.microsoft.com/office/drawing/2014/main" id="{875FE14C-B6D6-C64A-9B71-A8D7B601272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53" idx="0"/>
                                    <a:endCxn id="52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55" name="TextBox 54">
                                    <a:extLst>
                                      <a:ext uri="{FF2B5EF4-FFF2-40B4-BE49-F238E27FC236}">
                                        <a16:creationId xmlns:a16="http://schemas.microsoft.com/office/drawing/2014/main" id="{D09E1A4A-8B22-5749-ACDD-FB68B621F1F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48" name="Elbow Connector 47">
                                  <a:extLst>
                                    <a:ext uri="{FF2B5EF4-FFF2-40B4-BE49-F238E27FC236}">
                                      <a16:creationId xmlns:a16="http://schemas.microsoft.com/office/drawing/2014/main" id="{33684CA3-4601-584D-B9E1-C8E384DD2DF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D2A8EA59-F641-9043-BD32-1719A9B4339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TextBox 49">
                                  <a:extLst>
                                    <a:ext uri="{FF2B5EF4-FFF2-40B4-BE49-F238E27FC236}">
                                      <a16:creationId xmlns:a16="http://schemas.microsoft.com/office/drawing/2014/main" id="{45B8387D-D1CA-0C46-9363-CD08A6FE3CC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78F55477-6538-604A-B97C-6207C149815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43" name="Curved Connector 42">
                              <a:extLst>
                                <a:ext uri="{FF2B5EF4-FFF2-40B4-BE49-F238E27FC236}">
                                  <a16:creationId xmlns:a16="http://schemas.microsoft.com/office/drawing/2014/main" id="{3F3C5BB1-6D1B-7A46-B3FD-D2B0FAE0D280}"/>
                                </a:ext>
                              </a:extLst>
                            </p:cNvPr>
                            <p:cNvCxnSpPr>
                              <a:cxnSpLocks/>
                              <a:stCxn id="46" idx="2"/>
                              <a:endCxn id="52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4" name="TextBox 43">
                              <a:extLst>
                                <a:ext uri="{FF2B5EF4-FFF2-40B4-BE49-F238E27FC236}">
                                  <a16:creationId xmlns:a16="http://schemas.microsoft.com/office/drawing/2014/main" id="{C17D778F-3784-2140-BF92-E9641E97CD4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BDA76889-A7B2-2846-8432-6F72A08A28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0" name="Elbow Connector 39">
                            <a:extLst>
                              <a:ext uri="{FF2B5EF4-FFF2-40B4-BE49-F238E27FC236}">
                                <a16:creationId xmlns:a16="http://schemas.microsoft.com/office/drawing/2014/main" id="{1555DCD7-7070-1145-9261-A1209B52E50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015DCE37-1EB7-1F43-B1F7-5EDCBF70985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86D335AA-929A-ED44-BC05-8A6CE6B22F9E}"/>
                            </a:ext>
                          </a:extLst>
                        </p:cNvPr>
                        <p:cNvCxnSpPr>
                          <a:cxnSpLocks/>
                          <a:stCxn id="46" idx="2"/>
                          <a:endCxn id="39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6C3E1A15-79D9-C74B-8957-06AABD5C0D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BE28AF56-B60B-C04A-9F49-701B97C028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0BDB9AB2-D197-3B47-867B-F5A65EFC59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EB6E3E5C-96EC-C449-8B42-E1B01E3EA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8325581-F811-D14D-A86E-A25FD7CF6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97FAF301-2869-9245-B741-47EF7C1E409E}"/>
                      </a:ext>
                    </a:extLst>
                  </p:cNvPr>
                  <p:cNvCxnSpPr>
                    <a:cxnSpLocks/>
                    <a:stCxn id="33" idx="2"/>
                    <a:endCxn id="52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D5D8D51-3799-354C-97F8-A32100B7C7D2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179EC66B-C100-7540-AC83-39BDB04FD68E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A72E3E12-EDAD-E948-BD60-75D3F0E95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E2FCFF-CD91-3A4B-AC37-F1D04D81CC83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2F318BBA-F01B-9F4B-B6B2-2B9A8F628A3A}"/>
                  </a:ext>
                </a:extLst>
              </p:cNvPr>
              <p:cNvCxnSpPr>
                <a:cxnSpLocks/>
                <a:stCxn id="33" idx="2"/>
                <a:endCxn id="23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E73AA1-2F08-CC4E-AAC0-22C8C48121F0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74C7E93-5F33-024D-B6CC-FA46F66995CF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F0669A2-1AF4-B04A-9713-56AE55CD37A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6F0EFB-3B7D-7044-96AD-92A7F66AE9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56106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root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3FB34E-9208-8F4F-A8C7-2A03ABDCF35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E37C358-240B-2E44-A0D0-E9E34FC6D566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722284D-ABF2-B243-8250-AC0844C396EA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1416017-5107-3F42-9FA0-32040B5C3A3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BF1AC1E6-E658-7645-871A-143AAF6D5D25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0FE053BA-239D-9A48-9AA6-EE91C74294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7EB4240F-F6B0-444C-8398-7F61BCBDEA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D7A51CF1-6478-4347-83E1-B2AD40D8D3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1914008-5763-8946-850E-A5B699870ED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E25D9AA-9FC5-E441-9296-E7BE2D0D490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60CE481D-733A-F845-BBCE-A98F97947BB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91938C-21DB-1F47-963D-37ACF466663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6493BF72-11B7-6A43-AAE7-1C09CE36E66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10C00BED-99CA-AF4F-BF35-101532E351C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9D89184C-1C82-9642-95D9-9E8EE78DF16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7A154DF1-0845-7645-B609-D3BC085F553B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67237970-DA91-8744-9B44-5BB68997405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2AB911B3-CE25-0B48-B129-FDD2BD35AAF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AA483B76-D5D2-CA46-8711-1774A448B2C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127F052C-5E99-A140-81FD-8D8A222A1BB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6116D86F-0DBA-A343-8893-021F95BFF0F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607262DF-3592-1442-9097-CAA77584B691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C8E16F4C-53AF-AA4B-8065-2B9D999D51E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BB44B3DC-CE2B-8942-80D9-06B884355A4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2CE88946-C726-4C49-9512-26085C06E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4BD2365B-08B1-A444-937C-95BF6B89AD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B46810CC-1D06-5140-9D1E-AFA1229B1305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45A70C7-AC14-C94E-8FA9-A667877BA8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B8F30523-7F02-5D4A-BA6E-CBD95817DCB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D0B4C74C-BA18-7F4D-9BF8-EF2395DF6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178F99C8-EAF9-7D41-AF81-85D4719C5A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0E9A908-4936-BB42-8485-E0964B865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F01CB531-9098-D74E-BCA4-1023F34B1473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9020931-8B4B-424C-971E-1490A1A9A7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072594FE-3710-884B-939B-9BA2F3B2D21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374FADF-EBD7-FC45-9EEF-528D79D8C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091335D-DAA4-044B-B5C3-CF0BEAD90B2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590CC628-684B-DC4E-98BA-D585C62304B4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C535DD-8C11-B445-9CBE-F6EE70A492FF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9B7C8F6-AFEF-1E4F-8A8C-3DC9E3DB820B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06A125ED-70A3-4C47-AFC0-066DE26A85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5B2C32E-319D-1940-BD12-FF9CE20F4EFD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179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7965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root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3B25221-FFF0-EF43-8F2F-42EAB6AA673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AB71C8E-624D-8540-92A8-B8158C20F4D9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BCF39C-8FAF-A345-9FCA-10B0D351BD8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814F376-148C-A047-8618-B993CBBE4EE8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53BE5F4E-D3FC-1A49-B197-BA258F61B02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1A1BACC5-FCD1-7544-BD61-F3A82474C1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112" name="Group 111">
                        <a:extLst>
                          <a:ext uri="{FF2B5EF4-FFF2-40B4-BE49-F238E27FC236}">
                            <a16:creationId xmlns:a16="http://schemas.microsoft.com/office/drawing/2014/main" id="{FA1A057C-2DB3-874E-B192-DD7E3F579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116" name="Group 115">
                          <a:extLst>
                            <a:ext uri="{FF2B5EF4-FFF2-40B4-BE49-F238E27FC236}">
                              <a16:creationId xmlns:a16="http://schemas.microsoft.com/office/drawing/2014/main" id="{E5F45D8D-416F-024F-AFC7-C0A55C16F5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119" name="Group 118">
                            <a:extLst>
                              <a:ext uri="{FF2B5EF4-FFF2-40B4-BE49-F238E27FC236}">
                                <a16:creationId xmlns:a16="http://schemas.microsoft.com/office/drawing/2014/main" id="{7AAAC236-5580-B446-B2F0-0B401513FC5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123" name="Group 122">
                              <a:extLst>
                                <a:ext uri="{FF2B5EF4-FFF2-40B4-BE49-F238E27FC236}">
                                  <a16:creationId xmlns:a16="http://schemas.microsoft.com/office/drawing/2014/main" id="{4517FF88-7C63-704F-A12E-B999D11DADA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126" name="Group 125">
                                <a:extLst>
                                  <a:ext uri="{FF2B5EF4-FFF2-40B4-BE49-F238E27FC236}">
                                    <a16:creationId xmlns:a16="http://schemas.microsoft.com/office/drawing/2014/main" id="{CC81E1DB-9923-4542-B051-67DF4F86180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128" name="Group 127">
                                  <a:extLst>
                                    <a:ext uri="{FF2B5EF4-FFF2-40B4-BE49-F238E27FC236}">
                                      <a16:creationId xmlns:a16="http://schemas.microsoft.com/office/drawing/2014/main" id="{E2163C62-3C13-2241-A53E-6A2D95C56E9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132" name="TextBox 131">
                                    <a:extLst>
                                      <a:ext uri="{FF2B5EF4-FFF2-40B4-BE49-F238E27FC236}">
                                        <a16:creationId xmlns:a16="http://schemas.microsoft.com/office/drawing/2014/main" id="{42871020-DE30-7640-A8AE-B31D6688B82A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133" name="Rounded Rectangle 132">
                                    <a:extLst>
                                      <a:ext uri="{FF2B5EF4-FFF2-40B4-BE49-F238E27FC236}">
                                        <a16:creationId xmlns:a16="http://schemas.microsoft.com/office/drawing/2014/main" id="{D8FF48CC-89B4-5849-8A14-0013280AD55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134" name="Rounded Rectangle 133">
                                    <a:extLst>
                                      <a:ext uri="{FF2B5EF4-FFF2-40B4-BE49-F238E27FC236}">
                                        <a16:creationId xmlns:a16="http://schemas.microsoft.com/office/drawing/2014/main" id="{ECA61626-4929-FF47-967C-F21F00471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135" name="Elbow Connector 134">
                                    <a:extLst>
                                      <a:ext uri="{FF2B5EF4-FFF2-40B4-BE49-F238E27FC236}">
                                        <a16:creationId xmlns:a16="http://schemas.microsoft.com/office/drawing/2014/main" id="{EF5644C7-F47D-B944-B2C8-F69B5B317EA1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34" idx="0"/>
                                    <a:endCxn id="133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36" name="TextBox 135">
                                    <a:extLst>
                                      <a:ext uri="{FF2B5EF4-FFF2-40B4-BE49-F238E27FC236}">
                                        <a16:creationId xmlns:a16="http://schemas.microsoft.com/office/drawing/2014/main" id="{5A3CC263-8F38-E74C-BE2A-9BF9A892E9E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129" name="Elbow Connector 128">
                                  <a:extLst>
                                    <a:ext uri="{FF2B5EF4-FFF2-40B4-BE49-F238E27FC236}">
                                      <a16:creationId xmlns:a16="http://schemas.microsoft.com/office/drawing/2014/main" id="{174DF37B-D327-B640-991D-0D559C2DA6C3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30" name="Rounded Rectangle 129">
                                  <a:extLst>
                                    <a:ext uri="{FF2B5EF4-FFF2-40B4-BE49-F238E27FC236}">
                                      <a16:creationId xmlns:a16="http://schemas.microsoft.com/office/drawing/2014/main" id="{F2F79F79-C8DF-9D49-A9E8-5EA99C0E866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31" name="TextBox 130">
                                  <a:extLst>
                                    <a:ext uri="{FF2B5EF4-FFF2-40B4-BE49-F238E27FC236}">
                                      <a16:creationId xmlns:a16="http://schemas.microsoft.com/office/drawing/2014/main" id="{1375EFDB-3279-2844-A813-5EEF7C72D9C3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127" name="Rounded Rectangle 126">
                                <a:extLst>
                                  <a:ext uri="{FF2B5EF4-FFF2-40B4-BE49-F238E27FC236}">
                                    <a16:creationId xmlns:a16="http://schemas.microsoft.com/office/drawing/2014/main" id="{E75425FE-BA6F-004B-8CA7-405308D9F65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124" name="Curved Connector 123">
                              <a:extLst>
                                <a:ext uri="{FF2B5EF4-FFF2-40B4-BE49-F238E27FC236}">
                                  <a16:creationId xmlns:a16="http://schemas.microsoft.com/office/drawing/2014/main" id="{F79745EF-5789-344F-83C8-10D76B3957A1}"/>
                                </a:ext>
                              </a:extLst>
                            </p:cNvPr>
                            <p:cNvCxnSpPr>
                              <a:cxnSpLocks/>
                              <a:stCxn id="127" idx="2"/>
                              <a:endCxn id="133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25" name="TextBox 124">
                              <a:extLst>
                                <a:ext uri="{FF2B5EF4-FFF2-40B4-BE49-F238E27FC236}">
                                  <a16:creationId xmlns:a16="http://schemas.microsoft.com/office/drawing/2014/main" id="{A5262DDD-77F2-4B48-8131-727468F4A76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Rounded Rectangle 119">
                            <a:extLst>
                              <a:ext uri="{FF2B5EF4-FFF2-40B4-BE49-F238E27FC236}">
                                <a16:creationId xmlns:a16="http://schemas.microsoft.com/office/drawing/2014/main" id="{C566702B-35D7-8940-88CB-2ED9B63F47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121" name="Elbow Connector 120">
                            <a:extLst>
                              <a:ext uri="{FF2B5EF4-FFF2-40B4-BE49-F238E27FC236}">
                                <a16:creationId xmlns:a16="http://schemas.microsoft.com/office/drawing/2014/main" id="{228F10E3-E1D3-A14C-86C6-93073F5E41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22" name="TextBox 121">
                            <a:extLst>
                              <a:ext uri="{FF2B5EF4-FFF2-40B4-BE49-F238E27FC236}">
                                <a16:creationId xmlns:a16="http://schemas.microsoft.com/office/drawing/2014/main" id="{FBB5AF8F-4603-9C40-9997-70FCD77F7E6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117" name="Curved Connector 116">
                          <a:extLst>
                            <a:ext uri="{FF2B5EF4-FFF2-40B4-BE49-F238E27FC236}">
                              <a16:creationId xmlns:a16="http://schemas.microsoft.com/office/drawing/2014/main" id="{D21BBCFA-AA50-2543-B3DF-2DA0ED760C88}"/>
                            </a:ext>
                          </a:extLst>
                        </p:cNvPr>
                        <p:cNvCxnSpPr>
                          <a:cxnSpLocks/>
                          <a:stCxn id="127" idx="2"/>
                          <a:endCxn id="120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18" name="TextBox 117">
                          <a:extLst>
                            <a:ext uri="{FF2B5EF4-FFF2-40B4-BE49-F238E27FC236}">
                              <a16:creationId xmlns:a16="http://schemas.microsoft.com/office/drawing/2014/main" id="{43B06E1F-913D-F84C-B626-D9BC7AE552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13" name="Elbow Connector 112">
                        <a:extLst>
                          <a:ext uri="{FF2B5EF4-FFF2-40B4-BE49-F238E27FC236}">
                            <a16:creationId xmlns:a16="http://schemas.microsoft.com/office/drawing/2014/main" id="{BF3C2BB7-F526-944E-AB31-E66AC57434E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4" name="Rounded Rectangle 113">
                        <a:extLst>
                          <a:ext uri="{FF2B5EF4-FFF2-40B4-BE49-F238E27FC236}">
                            <a16:creationId xmlns:a16="http://schemas.microsoft.com/office/drawing/2014/main" id="{4056D081-0273-6642-AF83-2624A61AEC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45EAE7-0BB0-3047-9021-EDF2A349CF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11" name="Rounded Rectangle 110">
                      <a:extLst>
                        <a:ext uri="{FF2B5EF4-FFF2-40B4-BE49-F238E27FC236}">
                          <a16:creationId xmlns:a16="http://schemas.microsoft.com/office/drawing/2014/main" id="{9AD71CEF-AD6B-6F4F-885F-D18C732888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08" name="Curved Connector 107">
                    <a:extLst>
                      <a:ext uri="{FF2B5EF4-FFF2-40B4-BE49-F238E27FC236}">
                        <a16:creationId xmlns:a16="http://schemas.microsoft.com/office/drawing/2014/main" id="{7BC2FF0F-3BE9-2445-87F3-01C2625E5A72}"/>
                      </a:ext>
                    </a:extLst>
                  </p:cNvPr>
                  <p:cNvCxnSpPr>
                    <a:cxnSpLocks/>
                    <a:stCxn id="114" idx="2"/>
                    <a:endCxn id="133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BD09C8D4-3BD4-E442-9A65-D526ED283386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DA355B77-DB9F-0B42-AC95-9313C406FBE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Elbow Connector 104">
                  <a:extLst>
                    <a:ext uri="{FF2B5EF4-FFF2-40B4-BE49-F238E27FC236}">
                      <a16:creationId xmlns:a16="http://schemas.microsoft.com/office/drawing/2014/main" id="{B56AA6E4-DB11-C342-86E7-0585E763D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E295AD3-1B60-AF4F-87CE-73719AB2813D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01" name="Curved Connector 100">
                <a:extLst>
                  <a:ext uri="{FF2B5EF4-FFF2-40B4-BE49-F238E27FC236}">
                    <a16:creationId xmlns:a16="http://schemas.microsoft.com/office/drawing/2014/main" id="{54D9A6EC-EDAC-9D44-9F46-6E9593EE0283}"/>
                  </a:ext>
                </a:extLst>
              </p:cNvPr>
              <p:cNvCxnSpPr>
                <a:cxnSpLocks/>
                <a:stCxn id="114" idx="2"/>
                <a:endCxn id="104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23DDA35-867B-1C47-935D-6036BDA10AD8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C500B080-1901-3343-9F12-80D58D76AF1D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853B99CB-FC11-BF4B-BBC8-942C0D4530B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FCE0CE4-8657-4C45-97C7-C9C4570BEB07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8216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9A5882-8C69-0548-95A2-E27C19D46B5B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B826D64-6162-034F-8037-907C397996E2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50AB55-527C-0E4F-AB37-1664C598FE76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DEDBE8B-ED2A-EF45-A4D3-9010BE60874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AF080A70-E320-3C42-917C-A5E1A2AC0AD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D6E4B366-29C8-724B-B341-D14439B7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210CD245-E8FB-264C-9BAA-818C99DD83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32E77592-20D6-9C41-984E-9E13187AC3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27F6E42-CF03-D94D-AEE8-80184664B74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D45F93D8-3B29-F74E-BF69-B03DE4679F8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2D5E3A83-896D-9748-9646-D7A2D3BC5CA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24561C-5FC9-5E4B-BD46-C843E8E32FA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76C906DB-8CF3-B949-A80A-6E45226D986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67E80F7F-B7D5-7F42-9962-DBDFF03BFCD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D59A9048-691B-894D-B329-6E7C5D6821C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AFA2493F-B2A8-5545-94C8-632D1E0FFF59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3D1BB6E4-95DB-974A-B293-901A4A891593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CEA0DC40-D85E-9942-BE6C-26D0DDD3AF99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5F335B7-5939-1245-BB86-E9D599BF106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35E66F4F-1109-2442-950D-689632C222E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F473F5E2-29C4-EB45-9249-F655B5878EF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EAB47DFC-DEAF-EB46-8332-FD2FA1ABC516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503FCAF4-0C15-7744-8AC7-CE552265127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7A9E4D94-49E2-4147-9F87-52B5C3B853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FB006C45-D435-8048-8C9C-F1CCD2C22B0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7BC2416D-19E2-4642-B6D0-875165115F1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F8F6C37F-1399-014B-8B8A-B7B483B506CC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BD59221F-723A-BE42-A484-331D3F35FEA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E41A496-F49D-BF46-972C-E91E2F8CBB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03E15F03-ADFF-1B40-9B74-335F43F1B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BC095916-892E-1649-8BF2-776543CBF3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E60D2292-AC72-0B47-BB0E-AC3B54DD7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EA2B9E76-2271-5245-818A-412F775C37A4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FDE9ED2-1B4A-B442-BA11-F0E900EE44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8B6F0065-DF40-EC49-BB57-98DCDF3601B1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29FF68B-AB27-1344-9760-F0E5E2538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4C6B862-82E7-2947-96D3-3C5436D8E374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B96BD315-D8CB-DE4E-96E8-9A16FA117EE8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E763FC-BD70-BB4E-A16B-E78986D50C9A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B606F50-9AF3-9346-8A7E-7EE119148FA1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378FACA7-0DBA-DF45-A90F-FA57B1B2A27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B84EFD-C7EA-9241-91C1-263ACD9267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51316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29" y="1825625"/>
            <a:ext cx="5493035" cy="4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5065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3" y="2402379"/>
            <a:ext cx="4389000" cy="34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082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22" y="2012875"/>
            <a:ext cx="4854025" cy="41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4472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89" y="2301066"/>
            <a:ext cx="5824331" cy="31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9093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earlier </a:t>
            </a:r>
          </a:p>
        </p:txBody>
      </p:sp>
    </p:spTree>
    <p:extLst>
      <p:ext uri="{BB962C8B-B14F-4D97-AF65-F5344CB8AC3E}">
        <p14:creationId xmlns:p14="http://schemas.microsoft.com/office/powerpoint/2010/main" val="210030002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Feed-forward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757"/>
            <a:ext cx="3663696" cy="47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061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Bi-LSTM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57" y="1690689"/>
            <a:ext cx="3549027" cy="4604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9" y="1706917"/>
            <a:ext cx="3806251" cy="140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1855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PTB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5" y="2440441"/>
            <a:ext cx="5341891" cy="28296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1013" y="4203525"/>
            <a:ext cx="1577009" cy="898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24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954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41340C-D4BA-0942-8DBD-8D68AFF5D25D}"/>
              </a:ext>
            </a:extLst>
          </p:cNvPr>
          <p:cNvGrpSpPr/>
          <p:nvPr/>
        </p:nvGrpSpPr>
        <p:grpSpPr>
          <a:xfrm>
            <a:off x="3680815" y="2771654"/>
            <a:ext cx="5568773" cy="1331357"/>
            <a:chOff x="5958023" y="2006723"/>
            <a:chExt cx="5568773" cy="133135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299852-71BB-C84A-B3B8-C28D173C69BE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B11C13-ED64-9448-B279-6E78AFFE41D4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E2E03C6-6811-914C-940D-1514ADFE7C1E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6FA6EBAC-A3EF-184D-B0DA-C2862A83C921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F255A00A-DD4D-7941-A53F-AFFF8915E0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247E29B4-51F7-2845-A9A8-41F9A84045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29" name="Rounded Rectangle 28">
                        <a:extLst>
                          <a:ext uri="{FF2B5EF4-FFF2-40B4-BE49-F238E27FC236}">
                            <a16:creationId xmlns:a16="http://schemas.microsoft.com/office/drawing/2014/main" id="{BAEA243F-DACF-3F44-84BB-1E816EAAA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1465F7F-7770-9843-AC2D-2BC802704F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96FA4553-D4F7-2C40-BCE0-4AD716DF95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50104CD-1420-1148-81C4-10C80916608F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3C536471-0091-D040-9726-4D930A70BA5B}"/>
                    </a:ext>
                  </a:extLst>
                </p:cNvPr>
                <p:cNvCxnSpPr>
                  <a:stCxn id="29" idx="2"/>
                  <a:endCxn id="27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FA6CC31-4BEA-6A40-AB7E-7EE640805020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472F06B-5169-4D44-ABF3-88B58DDCE1BA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8BA98A9B-7305-CF4E-822D-7A104910195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55E83-D7CA-B24E-8F3A-45448991ECD2}"/>
                </a:ext>
              </a:extLst>
            </p:cNvPr>
            <p:cNvSpPr txBox="1"/>
            <p:nvPr/>
          </p:nvSpPr>
          <p:spPr>
            <a:xfrm>
              <a:off x="9607915" y="2968748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C733B96-EBE0-3E41-9735-B6B6D0FA403F}"/>
              </a:ext>
            </a:extLst>
          </p:cNvPr>
          <p:cNvSpPr txBox="1"/>
          <p:nvPr/>
        </p:nvSpPr>
        <p:spPr>
          <a:xfrm>
            <a:off x="8192667" y="2808600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A94CDFC-6FA2-1649-A9C0-95FC0F2CFAD4}"/>
              </a:ext>
            </a:extLst>
          </p:cNvPr>
          <p:cNvCxnSpPr>
            <a:cxnSpLocks/>
            <a:stCxn id="29" idx="2"/>
            <a:endCxn id="20" idx="2"/>
          </p:cNvCxnSpPr>
          <p:nvPr/>
        </p:nvCxnSpPr>
        <p:spPr>
          <a:xfrm rot="16200000" flipH="1">
            <a:off x="6277817" y="1339691"/>
            <a:ext cx="36000" cy="4428000"/>
          </a:xfrm>
          <a:prstGeom prst="bentConnector3">
            <a:avLst>
              <a:gd name="adj1" fmla="val 14775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11B548E-12D6-AE47-BD70-039BA9772EEB}"/>
              </a:ext>
            </a:extLst>
          </p:cNvPr>
          <p:cNvSpPr txBox="1"/>
          <p:nvPr/>
        </p:nvSpPr>
        <p:spPr>
          <a:xfrm>
            <a:off x="5708051" y="4034289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Live_In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31601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C75CC-97FF-E048-A4BF-65F62BA7D784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07192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00F822-0193-C540-98E1-C91D09F2320A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E63EFB-9300-FE4B-AA03-26F66C8B6FC8}"/>
              </a:ext>
            </a:extLst>
          </p:cNvPr>
          <p:cNvSpPr/>
          <p:nvPr/>
        </p:nvSpPr>
        <p:spPr>
          <a:xfrm>
            <a:off x="5958023" y="2400301"/>
            <a:ext cx="802006" cy="400110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175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NER-PER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A972CF-5C96-1345-8C0F-52C2F0F049D0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72305D-740D-0748-8C8D-40731DF0133B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2E8F8CD-0562-314B-BB7F-2A2734849EB8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C51106-8663-C446-AF6B-D28E7193B424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48161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85377-B162-E145-BF25-710B1DCD97DB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9DC14D-5F48-B942-8B87-D39745AB8478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3BDCF4D-5B86-6849-8FE2-FC192F9B6E59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B3A288-44A8-DA40-851A-A608B54DA6EA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82589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9C091A-C996-4D40-9C93-503D527FB1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24325A-FB4C-AE4A-B5F9-38F50F36A6F3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F10902D-B55D-C947-88E0-13C18A17F793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E0C158-11F4-5046-A674-1149F234B6CB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74158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0267AD-95EF-A64E-A267-98C144F8B966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8A1142-6EDE-344F-8BE0-710EDA6D21C1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8DA2AD7-C857-3E4A-94F3-AAED6D0E53B2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18EB3A-869B-9944-84CA-D476571D08F2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82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68779-46F7-3741-AAFB-C42F90DCA6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A4DC3BB-93EE-6A48-96B3-0C3260396D4B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56067-8152-5048-A7D3-AE367F719779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FFC0F0B-3D0C-8747-843C-9BEA03D2E35E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8F109-2F83-6F4F-A8F8-BA3CEEB0E3E7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0BF2D56-22D2-D844-B225-D4FEBAD3B8EF}"/>
                </a:ext>
              </a:extLst>
            </p:cNvPr>
            <p:cNvSpPr/>
            <p:nvPr/>
          </p:nvSpPr>
          <p:spPr>
            <a:xfrm>
              <a:off x="8202249" y="2400301"/>
              <a:ext cx="64783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15775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29ED53-A582-094A-ACF2-89B2542C9DE5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2D02B6-9974-FF43-B92A-91634B06BCB7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0B6C9A-0821-2C4B-8AF1-7AB267D1B1EA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8B02902B-2552-8E48-8662-51574B6C68C7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9AF07B-67DC-AC47-82AF-73CB1718B0EC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80688E5-4D0A-0842-8645-C1BEB871E5B0}"/>
                </a:ext>
              </a:extLst>
            </p:cNvPr>
            <p:cNvSpPr/>
            <p:nvPr/>
          </p:nvSpPr>
          <p:spPr>
            <a:xfrm>
              <a:off x="8202249" y="2400301"/>
              <a:ext cx="179804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96039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NER-LOC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279629-97A7-0041-B287-8F68A48C42E2}"/>
              </a:ext>
            </a:extLst>
          </p:cNvPr>
          <p:cNvGrpSpPr/>
          <p:nvPr/>
        </p:nvGrpSpPr>
        <p:grpSpPr>
          <a:xfrm>
            <a:off x="5958023" y="2006723"/>
            <a:ext cx="5568773" cy="793688"/>
            <a:chOff x="5958023" y="2006723"/>
            <a:chExt cx="5568773" cy="7936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4F8CF9-5DE0-FF4A-86B6-D74628BE4FAE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B1A55C3-BEA3-B844-831D-5A83CD21DEFD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9223799-BA81-474F-A4E2-77720070F654}"/>
                    </a:ext>
                  </a:extLst>
                </p:cNvPr>
                <p:cNvSpPr txBox="1"/>
                <p:nvPr/>
              </p:nvSpPr>
              <p:spPr>
                <a:xfrm>
                  <a:off x="5958023" y="2400301"/>
                  <a:ext cx="55687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2000" dirty="0"/>
                    <a:t>John</a:t>
                  </a:r>
                  <a:r>
                    <a:rPr lang="en-US" altLang="zh-CN" sz="2000" baseline="-25000" dirty="0"/>
                    <a:t>[1]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lives</a:t>
                  </a:r>
                  <a:r>
                    <a:rPr lang="en-US" altLang="zh-CN" sz="2000" baseline="-25000" dirty="0"/>
                    <a:t>[2]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in</a:t>
                  </a:r>
                  <a:r>
                    <a:rPr lang="en-US" altLang="zh-CN" sz="2000" baseline="-25000" dirty="0"/>
                    <a:t>[3]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Los</a:t>
                  </a:r>
                  <a:r>
                    <a:rPr lang="en-US" altLang="zh-CN" sz="2000" baseline="-25000" dirty="0"/>
                    <a:t>[4]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Angeles</a:t>
                  </a:r>
                  <a:r>
                    <a:rPr lang="en-US" altLang="zh-CN" sz="2000" baseline="-25000" dirty="0"/>
                    <a:t>[5]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California</a:t>
                  </a:r>
                  <a:r>
                    <a:rPr lang="en-US" altLang="zh-CN" sz="2000" baseline="-25000" dirty="0"/>
                    <a:t>[6]</a:t>
                  </a:r>
                  <a:r>
                    <a:rPr lang="en-SG" sz="2000" dirty="0"/>
                    <a:t> 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1472C0A9-3342-0340-9689-CDEAD16A41EB}"/>
                    </a:ext>
                  </a:extLst>
                </p:cNvPr>
                <p:cNvSpPr/>
                <p:nvPr/>
              </p:nvSpPr>
              <p:spPr>
                <a:xfrm>
                  <a:off x="5958023" y="2400301"/>
                  <a:ext cx="802006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33F09B2-A35F-C542-9238-38D2A241AA54}"/>
                    </a:ext>
                  </a:extLst>
                </p:cNvPr>
                <p:cNvSpPr txBox="1"/>
                <p:nvPr/>
              </p:nvSpPr>
              <p:spPr>
                <a:xfrm>
                  <a:off x="6096000" y="2030969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600FF"/>
                      </a:solidFill>
                    </a:rPr>
                    <a:t>Per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A918490-36AD-C54A-84CF-C9B85D6D3E4F}"/>
                  </a:ext>
                </a:extLst>
              </p:cNvPr>
              <p:cNvSpPr/>
              <p:nvPr/>
            </p:nvSpPr>
            <p:spPr>
              <a:xfrm>
                <a:off x="8202249" y="2400301"/>
                <a:ext cx="1798047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DDCF9D-601A-6841-A28E-04716BCC47AD}"/>
                </a:ext>
              </a:extLst>
            </p:cNvPr>
            <p:cNvSpPr txBox="1"/>
            <p:nvPr/>
          </p:nvSpPr>
          <p:spPr>
            <a:xfrm>
              <a:off x="8837294" y="2006723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0600FF"/>
                  </a:solidFill>
                </a:rPr>
                <a:t>Loc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47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5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80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Conditional Random Field(CRF) models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Separately trained,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 tag sequence score to rank segmentation.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6384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Live_In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10668-6EEB-004F-8CE7-FD657925599D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EDEF0B-D6B0-3C45-9CFF-D373CEBC7D6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793688"/>
              <a:chOff x="5958023" y="2006723"/>
              <a:chExt cx="5568773" cy="79368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A7FAB6-22AA-7448-80A1-906CF7A64369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64A33B4-B38F-CE4B-B68E-13B4CE89F2B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93FDD1F-B885-EE42-9087-0E391CDD855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8023" y="2400301"/>
                    <a:ext cx="556877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SG" sz="2000" dirty="0"/>
                      <a:t>John</a:t>
                    </a:r>
                    <a:r>
                      <a:rPr lang="en-US" altLang="zh-CN" sz="2000" baseline="-25000" dirty="0"/>
                      <a:t>[1]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lives</a:t>
                    </a:r>
                    <a:r>
                      <a:rPr lang="en-US" altLang="zh-CN" sz="2000" baseline="-25000" dirty="0"/>
                      <a:t>[2]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in</a:t>
                    </a:r>
                    <a:r>
                      <a:rPr lang="en-US" altLang="zh-CN" sz="2000" baseline="-25000" dirty="0"/>
                      <a:t>[3]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Los</a:t>
                    </a:r>
                    <a:r>
                      <a:rPr lang="en-US" altLang="zh-CN" sz="2000" baseline="-25000" dirty="0"/>
                      <a:t>[4]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Angeles</a:t>
                    </a:r>
                    <a:r>
                      <a:rPr lang="en-US" altLang="zh-CN" sz="2000" baseline="-25000" dirty="0"/>
                      <a:t>[5]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California</a:t>
                    </a:r>
                    <a:r>
                      <a:rPr lang="en-US" altLang="zh-CN" sz="2000" baseline="-25000" dirty="0"/>
                      <a:t>[6]</a:t>
                    </a:r>
                    <a:r>
                      <a:rPr lang="en-SG" sz="2000" dirty="0"/>
                      <a:t> 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9C1C8F57-3264-3347-91AB-F3B48F3BCCFD}"/>
                      </a:ext>
                    </a:extLst>
                  </p:cNvPr>
                  <p:cNvSpPr/>
                  <p:nvPr/>
                </p:nvSpPr>
                <p:spPr>
                  <a:xfrm>
                    <a:off x="5958023" y="2400301"/>
                    <a:ext cx="802006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374656F-A170-CE49-903E-9FFAE1D50157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2030969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rgbClr val="0600FF"/>
                        </a:solidFill>
                      </a:rPr>
                      <a:t>Per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18305688-4D32-994D-9A42-B9D3E1E2F69F}"/>
                    </a:ext>
                  </a:extLst>
                </p:cNvPr>
                <p:cNvSpPr/>
                <p:nvPr/>
              </p:nvSpPr>
              <p:spPr>
                <a:xfrm>
                  <a:off x="8202249" y="2400301"/>
                  <a:ext cx="1798047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C4F47-DEA2-4A4F-8FC7-AF5E0D67200E}"/>
                  </a:ext>
                </a:extLst>
              </p:cNvPr>
              <p:cNvSpPr txBox="1"/>
              <p:nvPr/>
            </p:nvSpPr>
            <p:spPr>
              <a:xfrm>
                <a:off x="8837294" y="2006723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0600FF"/>
                    </a:solidFill>
                  </a:rPr>
                  <a:t>Loc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B55ECD-3667-0C4F-A48A-961E1E2A044F}"/>
                </a:ext>
              </a:extLst>
            </p:cNvPr>
            <p:cNvCxnSpPr>
              <a:stCxn id="22" idx="2"/>
              <a:endCxn id="20" idx="2"/>
            </p:cNvCxnSpPr>
            <p:nvPr/>
          </p:nvCxnSpPr>
          <p:spPr>
            <a:xfrm rot="16200000" flipH="1">
              <a:off x="7730149" y="1429287"/>
              <a:ext cx="12700" cy="274224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EFD39B-2D85-AC42-87FF-E75BB555BB7C}"/>
                </a:ext>
              </a:extLst>
            </p:cNvPr>
            <p:cNvSpPr txBox="1"/>
            <p:nvPr/>
          </p:nvSpPr>
          <p:spPr>
            <a:xfrm>
              <a:off x="7213984" y="2938422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Live_In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04805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CFD90A-3165-274C-ADAE-AC640D54FBB3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A4732C-6C92-BF4E-9C48-E48D27A02E6A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A80D9C3-7C43-AE40-990B-768194954329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98CA899-525E-574F-91FA-FBF5B7C46795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DD169616-DE6C-DE4F-AC17-9BBB3963968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52D46A2C-7002-A34B-BD0F-4030A89F31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2FA7DC5E-430D-7E40-957B-571F28B2B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9A491B94-70C1-E24F-A36B-2F16AF4AD5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8DC34D7B-10C5-D94E-B59A-7F368BCD5855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56C9CD-BB83-D547-893E-7CB5B953E0F2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EFAFE11F-E9C8-1842-9BDD-DEB540E60892}"/>
                  </a:ext>
                </a:extLst>
              </p:cNvPr>
              <p:cNvCxnSpPr>
                <a:stCxn id="25" idx="2"/>
                <a:endCxn id="23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5984AA-6A9D-284D-86AA-27412C07B8F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7E2266A-D2A0-E948-90E0-148BD97169F1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53136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NER-LOC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1EF657-2EC2-E44A-97F9-C118898F4E80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E921A4-0B88-4C4B-AC97-54E847B24DB4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3BDDCA-3DCB-EF4E-AFDD-D17923F2636B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663E6B2-9EF4-634D-8B42-4605888C1F9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445B6D06-AE69-0543-9F36-1450D089C4BC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CC21CDF-0B7B-C54D-9635-315CB23095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6C23A4FC-F01A-0F48-BE43-F21516956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ABB76FE-FEFF-7F47-9823-B107C57293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FEF64A80-8E7F-AE4A-9AD8-DC9D15E917C3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370E18-1755-1747-801E-6C59BD842B48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56829F8B-65D4-BB4A-B62F-937B9EC9825D}"/>
                  </a:ext>
                </a:extLst>
              </p:cNvPr>
              <p:cNvCxnSpPr>
                <a:stCxn id="27" idx="2"/>
                <a:endCxn id="25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D30A5E-947B-8341-88A3-F29B8EF6503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5D3C132-000C-1841-B082-F9C510ADCAD2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8D4FB56-7B23-874B-8637-4ABCB5C8902C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5497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RIGHT-PASS(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Loc_In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751262-943C-6F41-BFB5-24264AAC9AF3}"/>
              </a:ext>
            </a:extLst>
          </p:cNvPr>
          <p:cNvGrpSpPr/>
          <p:nvPr/>
        </p:nvGrpSpPr>
        <p:grpSpPr>
          <a:xfrm>
            <a:off x="5958023" y="2006723"/>
            <a:ext cx="5568773" cy="1347686"/>
            <a:chOff x="5958023" y="2006723"/>
            <a:chExt cx="5568773" cy="13476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9C4CDD-663A-6B43-89C2-C39961675848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F9E8A3B-DE39-E648-ACEA-5068AD2605D7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39B11D1-4E18-5A43-AA8E-FA1986427D51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A29BCAF-151D-5042-9C0B-2C5120C11BF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035B817F-C813-3D4B-945D-C75E3F33FC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F780D85F-2420-A445-95C1-883FDAE0DE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B385B765-9ECC-6747-A041-99169BAE7D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96B1381-A132-9645-ACDD-3F423A077B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149F8AEC-AB52-8342-9578-F64A33EB1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AD2B1D5-A5EC-694B-B036-7C56D80253E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7C9BDB33-6E34-6241-B3F9-C75F519A3520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24E1E55-E174-AB4D-BBD5-537642CC86D1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75B53B5-864F-DE4B-A6D2-A7BB91BDA889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43A8AFB0-D101-6D42-8362-289FAA0A64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0494C7-9A5B-A84E-A5B0-E723CD2BF003}"/>
                </a:ext>
              </a:extLst>
            </p:cNvPr>
            <p:cNvSpPr txBox="1"/>
            <p:nvPr/>
          </p:nvSpPr>
          <p:spPr>
            <a:xfrm>
              <a:off x="9607915" y="2985077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4DF14DD-3E75-5A42-A5E7-853292B9B660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247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Live_In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FEF35B-79EF-9B49-8836-8ECFE954ACC3}"/>
              </a:ext>
            </a:extLst>
          </p:cNvPr>
          <p:cNvGrpSpPr/>
          <p:nvPr/>
        </p:nvGrpSpPr>
        <p:grpSpPr>
          <a:xfrm>
            <a:off x="5958023" y="2006723"/>
            <a:ext cx="5568773" cy="1331357"/>
            <a:chOff x="5958023" y="2006723"/>
            <a:chExt cx="5568773" cy="13313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CAC800-A048-8741-8E93-9020CDEDBAC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F57988-BA17-134C-9A10-7FA39A7586F6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5C008D8-BAE8-FC45-A5D8-F64F237BC094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B1BB8C70-1036-6B46-B473-12ACFE6F52D7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54715B85-A36B-C94C-A226-AD24F73914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161A10A1-3999-D14B-A887-5E69E1384E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E13EB0BB-CCCB-004B-945D-42ECE3C97F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BBFF62F2-BC61-3F45-B472-DBAAE7267A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02C6709B-5754-4E43-BC74-E51162844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17BA638-E51D-4049-B3E9-D7D7C59FF1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8D8BA81C-3C7C-9E43-9899-9E475B18E508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8BBF1EA-CF0A-C74C-856A-53F3ED23DD57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F5DD1B5-DB3B-9F42-862D-A6F0697AABFE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61C16FDF-38C0-B647-9CCA-075CBB9317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FD7C30-4ADE-F545-AE44-4BA08A4215EA}"/>
                </a:ext>
              </a:extLst>
            </p:cNvPr>
            <p:cNvSpPr txBox="1"/>
            <p:nvPr/>
          </p:nvSpPr>
          <p:spPr>
            <a:xfrm>
              <a:off x="9607915" y="2968748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C519EE0-0D96-A541-AC67-16EA5503CE21}"/>
              </a:ext>
            </a:extLst>
          </p:cNvPr>
          <p:cNvSpPr txBox="1"/>
          <p:nvPr/>
        </p:nvSpPr>
        <p:spPr>
          <a:xfrm>
            <a:off x="10469875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C37F1FC-7BDF-7D49-893B-2FBAE3F0A071}"/>
              </a:ext>
            </a:extLst>
          </p:cNvPr>
          <p:cNvCxnSpPr>
            <a:cxnSpLocks/>
            <a:stCxn id="30" idx="2"/>
            <a:endCxn id="21" idx="2"/>
          </p:cNvCxnSpPr>
          <p:nvPr/>
        </p:nvCxnSpPr>
        <p:spPr>
          <a:xfrm rot="16200000" flipH="1">
            <a:off x="8555025" y="574760"/>
            <a:ext cx="36000" cy="4428000"/>
          </a:xfrm>
          <a:prstGeom prst="bentConnector3">
            <a:avLst>
              <a:gd name="adj1" fmla="val 14775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9D5E1F-9884-4B45-8581-ADE7267B606B}"/>
              </a:ext>
            </a:extLst>
          </p:cNvPr>
          <p:cNvSpPr txBox="1"/>
          <p:nvPr/>
        </p:nvSpPr>
        <p:spPr>
          <a:xfrm>
            <a:off x="7985259" y="326935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Live_In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4666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DD77B-9ED3-0F40-8852-368A6F9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25624"/>
            <a:ext cx="6057900" cy="41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860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NYT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BFBAD-F41D-9A44-A787-989DCA222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364" y="2630710"/>
            <a:ext cx="5342404" cy="25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5382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2043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3883"/>
            <a:ext cx="9107010" cy="2170419"/>
            <a:chOff x="1022533" y="1972565"/>
            <a:chExt cx="9107010" cy="21704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5763034" y="1972565"/>
              <a:ext cx="4305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48872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000" y="2402263"/>
            <a:ext cx="7912100" cy="3561660"/>
            <a:chOff x="1778000" y="2402263"/>
            <a:chExt cx="7912100" cy="3561660"/>
          </a:xfrm>
        </p:grpSpPr>
        <p:sp>
          <p:nvSpPr>
            <p:cNvPr id="6" name="Rounded Rectangle 5"/>
            <p:cNvSpPr/>
            <p:nvPr/>
          </p:nvSpPr>
          <p:spPr>
            <a:xfrm>
              <a:off x="4699868" y="5408924"/>
              <a:ext cx="2233464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252134" y="4467032"/>
              <a:ext cx="7128933" cy="6468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Shared</a:t>
              </a:r>
              <a:r>
                <a:rPr lang="zh-CN" altLang="en-US" dirty="0"/>
                <a:t> </a:t>
              </a:r>
              <a:r>
                <a:rPr lang="en-US" altLang="zh-CN" dirty="0"/>
                <a:t>parameters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78000" y="3451009"/>
              <a:ext cx="1751732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49534" y="3451008"/>
              <a:ext cx="1514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921435" y="3451008"/>
              <a:ext cx="1768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6" idx="0"/>
              <a:endCxn id="7" idx="2"/>
            </p:cNvCxnSpPr>
            <p:nvPr/>
          </p:nvCxnSpPr>
          <p:spPr>
            <a:xfrm flipV="1">
              <a:off x="5816600" y="5113865"/>
              <a:ext cx="1" cy="29505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8" idx="2"/>
            </p:cNvCxnSpPr>
            <p:nvPr/>
          </p:nvCxnSpPr>
          <p:spPr>
            <a:xfrm flipH="1" flipV="1">
              <a:off x="2653866" y="4006008"/>
              <a:ext cx="725438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2"/>
            </p:cNvCxnSpPr>
            <p:nvPr/>
          </p:nvCxnSpPr>
          <p:spPr>
            <a:xfrm flipV="1">
              <a:off x="4906865" y="4006007"/>
              <a:ext cx="2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0" idx="2"/>
            </p:cNvCxnSpPr>
            <p:nvPr/>
          </p:nvCxnSpPr>
          <p:spPr>
            <a:xfrm flipV="1">
              <a:off x="7818783" y="4006007"/>
              <a:ext cx="986985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513684" y="3388814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0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3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2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92367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</a:t>
              </a:r>
              <a:endParaRPr lang="en-US" sz="2000" dirty="0"/>
            </a:p>
          </p:txBody>
        </p:sp>
        <p:cxnSp>
          <p:nvCxnSpPr>
            <p:cNvPr id="30" name="Straight Arrow Connector 29"/>
            <p:cNvCxnSpPr>
              <a:stCxn id="8" idx="0"/>
              <a:endCxn id="27" idx="2"/>
            </p:cNvCxnSpPr>
            <p:nvPr/>
          </p:nvCxnSpPr>
          <p:spPr>
            <a:xfrm flipV="1">
              <a:off x="2653866" y="2888843"/>
              <a:ext cx="0" cy="56216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9" idx="0"/>
            </p:cNvCxnSpPr>
            <p:nvPr/>
          </p:nvCxnSpPr>
          <p:spPr>
            <a:xfrm flipH="1" flipV="1">
              <a:off x="4906865" y="2888843"/>
              <a:ext cx="2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0" idx="0"/>
              <a:endCxn id="29" idx="2"/>
            </p:cNvCxnSpPr>
            <p:nvPr/>
          </p:nvCxnSpPr>
          <p:spPr>
            <a:xfrm flipH="1" flipV="1">
              <a:off x="8805767" y="2888843"/>
              <a:ext cx="1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64616" y="2402263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632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Dual-layer CRFs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9" y="2650113"/>
            <a:ext cx="5241043" cy="2702367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5904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435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</p:txBody>
      </p:sp>
    </p:spTree>
    <p:extLst>
      <p:ext uri="{BB962C8B-B14F-4D97-AF65-F5344CB8AC3E}">
        <p14:creationId xmlns:p14="http://schemas.microsoft.com/office/powerpoint/2010/main" val="19100866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72987065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Seminal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91" y="2249481"/>
            <a:ext cx="2762024" cy="39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664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Multitasking 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lookup table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first linear layers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2" y="2534146"/>
            <a:ext cx="5141868" cy="31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59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3" y="2711885"/>
            <a:ext cx="7155543" cy="25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454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8B4C5-2CB5-6B46-BE10-B180FC44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62" y="2403422"/>
            <a:ext cx="9912476" cy="29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5743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62537-FBF4-1543-B409-E9497257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08" y="2884370"/>
            <a:ext cx="9681796" cy="19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5557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CFA50-E74F-3447-BEA1-8098BDEF7A00}"/>
              </a:ext>
            </a:extLst>
          </p:cNvPr>
          <p:cNvSpPr/>
          <p:nvPr/>
        </p:nvSpPr>
        <p:spPr>
          <a:xfrm>
            <a:off x="4398935" y="4398579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88C916-4A8D-DA4B-B503-00537B14F717}"/>
              </a:ext>
            </a:extLst>
          </p:cNvPr>
          <p:cNvSpPr/>
          <p:nvPr/>
        </p:nvSpPr>
        <p:spPr>
          <a:xfrm>
            <a:off x="4398932" y="5137285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07066-8FE7-AF48-8AC1-6A1BB3BACEA4}"/>
              </a:ext>
            </a:extLst>
          </p:cNvPr>
          <p:cNvSpPr/>
          <p:nvPr/>
        </p:nvSpPr>
        <p:spPr>
          <a:xfrm>
            <a:off x="4398933" y="2846881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D110E8-480A-0E4D-86A6-8B58FF44BC4F}"/>
              </a:ext>
            </a:extLst>
          </p:cNvPr>
          <p:cNvSpPr/>
          <p:nvPr/>
        </p:nvSpPr>
        <p:spPr>
          <a:xfrm>
            <a:off x="4398933" y="3659873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23F66-77D3-B740-A568-D414A58E8EFC}"/>
              </a:ext>
            </a:extLst>
          </p:cNvPr>
          <p:cNvSpPr txBox="1"/>
          <p:nvPr/>
        </p:nvSpPr>
        <p:spPr>
          <a:xfrm>
            <a:off x="6508348" y="2004064"/>
            <a:ext cx="256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lexical</a:t>
            </a:r>
            <a:r>
              <a:rPr lang="zh-CN" altLang="en-US" dirty="0"/>
              <a:t> </a:t>
            </a:r>
            <a:r>
              <a:rPr lang="en-US" altLang="zh-CN" dirty="0"/>
              <a:t>categories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B14B8-3610-6440-84E3-11E24822D6DC}"/>
              </a:ext>
            </a:extLst>
          </p:cNvPr>
          <p:cNvSpPr txBox="1"/>
          <p:nvPr/>
        </p:nvSpPr>
        <p:spPr>
          <a:xfrm>
            <a:off x="2191408" y="3816628"/>
            <a:ext cx="155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0BB1C-DE73-DD4D-8D2D-3DEFC9F1A6C3}"/>
              </a:ext>
            </a:extLst>
          </p:cNvPr>
          <p:cNvSpPr txBox="1"/>
          <p:nvPr/>
        </p:nvSpPr>
        <p:spPr>
          <a:xfrm>
            <a:off x="4123602" y="2020345"/>
            <a:ext cx="125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F1D43B-4E26-E040-A3B6-ED8FFC0E5F3A}"/>
              </a:ext>
            </a:extLst>
          </p:cNvPr>
          <p:cNvCxnSpPr>
            <a:stCxn id="17" idx="0"/>
            <a:endCxn id="6" idx="2"/>
          </p:cNvCxnSpPr>
          <p:nvPr/>
        </p:nvCxnSpPr>
        <p:spPr>
          <a:xfrm flipV="1">
            <a:off x="6095997" y="4910023"/>
            <a:ext cx="3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F6B96C-2892-704D-A0F0-6B93F5146991}"/>
              </a:ext>
            </a:extLst>
          </p:cNvPr>
          <p:cNvCxnSpPr>
            <a:stCxn id="6" idx="0"/>
            <a:endCxn id="24" idx="2"/>
          </p:cNvCxnSpPr>
          <p:nvPr/>
        </p:nvCxnSpPr>
        <p:spPr>
          <a:xfrm flipH="1" flipV="1">
            <a:off x="2968231" y="4185960"/>
            <a:ext cx="3127769" cy="212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3B1EC-FA8E-A749-96E7-7A99C0318FC4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H="1" flipV="1">
            <a:off x="6095998" y="4171317"/>
            <a:ext cx="2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76D6BA-98D1-F04B-A60E-BCCFF17EFEA0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095998" y="3358325"/>
            <a:ext cx="0" cy="3015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32538-729A-4041-8D8C-65C15630EC21}"/>
              </a:ext>
            </a:extLst>
          </p:cNvPr>
          <p:cNvCxnSpPr>
            <a:stCxn id="19" idx="0"/>
            <a:endCxn id="25" idx="2"/>
          </p:cNvCxnSpPr>
          <p:nvPr/>
        </p:nvCxnSpPr>
        <p:spPr>
          <a:xfrm flipH="1" flipV="1">
            <a:off x="4749822" y="2389677"/>
            <a:ext cx="1346176" cy="45720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CC2139-FF53-F547-97D2-A668FBCAEF18}"/>
              </a:ext>
            </a:extLst>
          </p:cNvPr>
          <p:cNvCxnSpPr>
            <a:stCxn id="19" idx="0"/>
            <a:endCxn id="9" idx="2"/>
          </p:cNvCxnSpPr>
          <p:nvPr/>
        </p:nvCxnSpPr>
        <p:spPr>
          <a:xfrm flipV="1">
            <a:off x="6095998" y="2373396"/>
            <a:ext cx="1697063" cy="4734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89861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38E17-10C9-9446-B46A-A8BE186A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80" y="2474010"/>
            <a:ext cx="4332703" cy="16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491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020455" y="2508591"/>
            <a:ext cx="4151089" cy="2985405"/>
            <a:chOff x="4978398" y="2380857"/>
            <a:chExt cx="4151089" cy="2985405"/>
          </a:xfrm>
        </p:grpSpPr>
        <p:sp>
          <p:nvSpPr>
            <p:cNvPr id="38" name="矩形 3"/>
            <p:cNvSpPr/>
            <p:nvPr/>
          </p:nvSpPr>
          <p:spPr>
            <a:xfrm>
              <a:off x="6023427" y="4742148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9" name="矩形 6"/>
            <p:cNvSpPr/>
            <p:nvPr/>
          </p:nvSpPr>
          <p:spPr>
            <a:xfrm>
              <a:off x="5159512" y="3409782"/>
              <a:ext cx="1394000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7500729" y="3409782"/>
              <a:ext cx="1232452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1" name="直接箭头连接符 9"/>
            <p:cNvCxnSpPr>
              <a:stCxn id="42" idx="0"/>
              <a:endCxn id="43" idx="2"/>
            </p:cNvCxnSpPr>
            <p:nvPr/>
          </p:nvCxnSpPr>
          <p:spPr>
            <a:xfrm flipH="1" flipV="1">
              <a:off x="5856512" y="4033896"/>
              <a:ext cx="1045029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11"/>
            <p:cNvCxnSpPr>
              <a:stCxn id="42" idx="0"/>
              <a:endCxn id="44" idx="2"/>
            </p:cNvCxnSpPr>
            <p:nvPr/>
          </p:nvCxnSpPr>
          <p:spPr>
            <a:xfrm flipV="1">
              <a:off x="6901541" y="4033896"/>
              <a:ext cx="1215414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14"/>
            <p:cNvSpPr/>
            <p:nvPr/>
          </p:nvSpPr>
          <p:spPr>
            <a:xfrm>
              <a:off x="4978398" y="238085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4" name="矩形 15"/>
            <p:cNvSpPr/>
            <p:nvPr/>
          </p:nvSpPr>
          <p:spPr>
            <a:xfrm>
              <a:off x="7097485" y="2389248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5" name="直接箭头连接符 17"/>
            <p:cNvCxnSpPr>
              <a:stCxn id="43" idx="0"/>
            </p:cNvCxnSpPr>
            <p:nvPr/>
          </p:nvCxnSpPr>
          <p:spPr>
            <a:xfrm flipV="1">
              <a:off x="5856512" y="3004971"/>
              <a:ext cx="0" cy="404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19"/>
            <p:cNvCxnSpPr>
              <a:stCxn id="44" idx="0"/>
            </p:cNvCxnSpPr>
            <p:nvPr/>
          </p:nvCxnSpPr>
          <p:spPr>
            <a:xfrm flipH="1" flipV="1">
              <a:off x="8113486" y="3013362"/>
              <a:ext cx="3469" cy="396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7109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for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1" y="3168682"/>
            <a:ext cx="4980432" cy="1627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9" y="2972267"/>
            <a:ext cx="4980432" cy="2058053"/>
          </a:xfrm>
          <a:prstGeom prst="rect">
            <a:avLst/>
          </a:prstGeom>
        </p:spPr>
      </p:pic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919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06084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83644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en-SG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Bi-Affine Parsing and Semantic Role </a:t>
            </a:r>
            <a:r>
              <a:rPr lang="en-SG" altLang="zh-CN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IALP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79929" y="5592203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4" y="2401714"/>
            <a:ext cx="6177889" cy="20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8616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FrameNet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lexicon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E2F1-22B0-3D49-A98A-825780A5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00" y="2938254"/>
            <a:ext cx="8134563" cy="21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3727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B0237A-A7C9-0647-A39A-9C8EF91757E7}"/>
              </a:ext>
            </a:extLst>
          </p:cNvPr>
          <p:cNvGrpSpPr/>
          <p:nvPr/>
        </p:nvGrpSpPr>
        <p:grpSpPr>
          <a:xfrm>
            <a:off x="3472759" y="2804157"/>
            <a:ext cx="6359309" cy="2670298"/>
            <a:chOff x="3472759" y="2804157"/>
            <a:chExt cx="6359309" cy="267029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A7F9179-9ABC-7E49-B04E-9C6180AF625E}"/>
                </a:ext>
              </a:extLst>
            </p:cNvPr>
            <p:cNvSpPr/>
            <p:nvPr/>
          </p:nvSpPr>
          <p:spPr>
            <a:xfrm>
              <a:off x="5305683" y="4952511"/>
              <a:ext cx="1832923" cy="5219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</a:rPr>
                <a:t>Inputs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9091B-70A2-304E-A058-BF3ECBF3372F}"/>
                </a:ext>
              </a:extLst>
            </p:cNvPr>
            <p:cNvSpPr/>
            <p:nvPr/>
          </p:nvSpPr>
          <p:spPr>
            <a:xfrm>
              <a:off x="4604291" y="4068165"/>
              <a:ext cx="3235705" cy="5219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</a:rPr>
                <a:t>NN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DDD036-090C-784F-9BBE-B5AE1573E633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6222144" y="4590109"/>
              <a:ext cx="1" cy="362402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6DEF59-80A9-1C45-81F7-90126CC5F1B4}"/>
                </a:ext>
              </a:extLst>
            </p:cNvPr>
            <p:cNvSpPr txBox="1"/>
            <p:nvPr/>
          </p:nvSpPr>
          <p:spPr>
            <a:xfrm>
              <a:off x="3472759" y="2804157"/>
              <a:ext cx="1950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Frame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Semantics</a:t>
              </a:r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44E674-1A38-F74E-B705-6D8487691D79}"/>
                </a:ext>
              </a:extLst>
            </p:cNvPr>
            <p:cNvSpPr txBox="1"/>
            <p:nvPr/>
          </p:nvSpPr>
          <p:spPr>
            <a:xfrm>
              <a:off x="7344417" y="2845197"/>
              <a:ext cx="2487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Constituent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Parsing</a:t>
              </a:r>
              <a:endParaRPr lang="en-US" sz="2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D4A3391-CE28-DF45-8F59-391B46B10EE2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H="1" flipV="1">
              <a:off x="4448125" y="3204267"/>
              <a:ext cx="1774019" cy="86389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46B73B0-3D3E-A648-A028-8F2814DC5312}"/>
                </a:ext>
              </a:extLst>
            </p:cNvPr>
            <p:cNvCxnSpPr>
              <a:cxnSpLocks/>
              <a:stCxn id="11" idx="0"/>
              <a:endCxn id="17" idx="2"/>
            </p:cNvCxnSpPr>
            <p:nvPr/>
          </p:nvCxnSpPr>
          <p:spPr>
            <a:xfrm flipV="1">
              <a:off x="6222144" y="3245307"/>
              <a:ext cx="2366099" cy="8228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93003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FrameNet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(September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release)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4FE01-A414-4F48-9D73-E7F7AE9F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82" y="2443384"/>
            <a:ext cx="4819442" cy="3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249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Relation Extraction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2780932"/>
            <a:ext cx="8266667" cy="17619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ED283-FDF0-E745-8DF9-2F9ED25D4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7366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Table-Filling</a:t>
            </a:r>
            <a:endParaRPr lang="en-US" altLang="zh-CN" sz="43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63" y="2569420"/>
            <a:ext cx="8465273" cy="25922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3D33-50BA-BF40-B706-5E9B2231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104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hidden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layers</a:t>
            </a:r>
            <a:endParaRPr lang="en-US" altLang="zh-CN" sz="43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887" y="2426898"/>
            <a:ext cx="6942207" cy="3650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006B77-5521-AE44-BC8E-05DB149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080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Results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on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ACE</a:t>
            </a:r>
            <a:endParaRPr lang="en-US" altLang="zh-CN" sz="35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30" y="2661572"/>
            <a:ext cx="4306956" cy="267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2DAAB-25FC-A444-81C8-20F10BEB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589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Beam Search with Global Learning</a:t>
            </a:r>
          </a:p>
          <a:p>
            <a:pPr marL="0" indent="0">
              <a:buNone/>
            </a:pPr>
            <a:endParaRPr lang="en-US" altLang="zh-CN" sz="4000" dirty="0">
              <a:latin typeface="Arial" panose="020B0604020202020204" pitchFamily="34" charset="0"/>
              <a:ea typeface="华文楷体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Syntactic Features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by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sharing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last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hidden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layer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Dozat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Mining,</a:t>
            </a:r>
            <a:r>
              <a:rPr lang="zh-CN" altLang="en-US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2017)</a:t>
            </a: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848E2-23A0-0142-880C-A02EBA22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851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371584" y="5813668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12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285" y="2238774"/>
            <a:ext cx="4571429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for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33" y="2908739"/>
            <a:ext cx="6000211" cy="1935111"/>
          </a:xfrm>
          <a:prstGeom prst="rect">
            <a:avLst/>
          </a:prstGeom>
        </p:spPr>
      </p:pic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8904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3687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4" y="2616674"/>
            <a:ext cx="5081420" cy="27692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ACE05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56805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Keystroke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Logging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B86A0-A867-2E40-BE67-7999609A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634" y="1437800"/>
            <a:ext cx="5108028" cy="162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4CBF5-B34B-6746-BF8A-3CF7A5A4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24" y="3431451"/>
            <a:ext cx="9790876" cy="799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89DB-814E-E541-B86F-13E54351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924" y="4360506"/>
            <a:ext cx="5761421" cy="787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52CF98-44E1-8F47-A69F-EB872C1A288D}"/>
              </a:ext>
            </a:extLst>
          </p:cNvPr>
          <p:cNvSpPr txBox="1"/>
          <p:nvPr/>
        </p:nvSpPr>
        <p:spPr>
          <a:xfrm>
            <a:off x="1181924" y="5147677"/>
            <a:ext cx="198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3084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Model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17288-9BD0-F844-ADBC-58657ED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32" y="2364828"/>
            <a:ext cx="7818371" cy="31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6222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C0BCB-D166-974F-9272-763C05D4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25" y="2957788"/>
            <a:ext cx="5193872" cy="1347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FA17D-2300-FC46-AAD6-5C179D8C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14" y="2863106"/>
            <a:ext cx="3242017" cy="1536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797A5-A7BD-A242-9A75-F3BC48DF7D96}"/>
              </a:ext>
            </a:extLst>
          </p:cNvPr>
          <p:cNvSpPr txBox="1"/>
          <p:nvPr/>
        </p:nvSpPr>
        <p:spPr>
          <a:xfrm>
            <a:off x="1529255" y="4524703"/>
            <a:ext cx="307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7764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Many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6B46F-5AF4-F44E-A483-DD4F3F29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09" y="2372523"/>
            <a:ext cx="7752912" cy="330767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151A25-8EF4-CA4D-B11B-A38E521E93C2}"/>
              </a:ext>
            </a:extLst>
          </p:cNvPr>
          <p:cNvSpPr/>
          <p:nvPr/>
        </p:nvSpPr>
        <p:spPr>
          <a:xfrm>
            <a:off x="2510441" y="2759928"/>
            <a:ext cx="2234981" cy="1891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1B97-3FF4-7E46-84C3-FF778B33F66D}"/>
              </a:ext>
            </a:extLst>
          </p:cNvPr>
          <p:cNvSpPr txBox="1"/>
          <p:nvPr/>
        </p:nvSpPr>
        <p:spPr>
          <a:xfrm>
            <a:off x="1259921" y="2684658"/>
            <a:ext cx="116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2730FC-99BE-9443-8BB6-5E21EF76F2A8}"/>
              </a:ext>
            </a:extLst>
          </p:cNvPr>
          <p:cNvSpPr/>
          <p:nvPr/>
        </p:nvSpPr>
        <p:spPr>
          <a:xfrm>
            <a:off x="2510441" y="2988527"/>
            <a:ext cx="2234981" cy="826728"/>
          </a:xfrm>
          <a:prstGeom prst="roundRect">
            <a:avLst>
              <a:gd name="adj" fmla="val 786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DC9B6-F454-4A44-A171-F034A699A68A}"/>
              </a:ext>
            </a:extLst>
          </p:cNvPr>
          <p:cNvSpPr txBox="1"/>
          <p:nvPr/>
        </p:nvSpPr>
        <p:spPr>
          <a:xfrm>
            <a:off x="1119352" y="3225226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views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3E6C5D-78B6-3C46-8A26-018FD0B4F35E}"/>
              </a:ext>
            </a:extLst>
          </p:cNvPr>
          <p:cNvSpPr/>
          <p:nvPr/>
        </p:nvSpPr>
        <p:spPr>
          <a:xfrm>
            <a:off x="2503359" y="3867509"/>
            <a:ext cx="2234981" cy="1665457"/>
          </a:xfrm>
          <a:prstGeom prst="roundRect">
            <a:avLst>
              <a:gd name="adj" fmla="val 793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3E6FC-C759-EE4A-AC34-FE603063E2C4}"/>
              </a:ext>
            </a:extLst>
          </p:cNvPr>
          <p:cNvSpPr txBox="1"/>
          <p:nvPr/>
        </p:nvSpPr>
        <p:spPr>
          <a:xfrm>
            <a:off x="1119351" y="4515571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2234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RST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Discourse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F3251-1352-7A47-BD4B-FDCDA59C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60" y="2267766"/>
            <a:ext cx="7463687" cy="37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88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4F67B-F3F3-F74C-A743-3BFA5293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27" y="2206841"/>
            <a:ext cx="5868946" cy="34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1565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46" y="2290097"/>
            <a:ext cx="4389057" cy="36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338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74" y="2537676"/>
            <a:ext cx="5671529" cy="29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367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Collapsed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48" y="2806421"/>
            <a:ext cx="6409707" cy="23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951849" y="2819789"/>
            <a:ext cx="5155475" cy="2825928"/>
            <a:chOff x="3951848" y="2819789"/>
            <a:chExt cx="5155474" cy="2825928"/>
          </a:xfrm>
        </p:grpSpPr>
        <p:sp>
          <p:nvSpPr>
            <p:cNvPr id="4" name="矩形 3"/>
            <p:cNvSpPr/>
            <p:nvPr/>
          </p:nvSpPr>
          <p:spPr>
            <a:xfrm>
              <a:off x="6498048" y="5021603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498048" y="393884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498048" y="285609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33986" y="387426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96099" y="2819789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直接箭头连接符 17"/>
            <p:cNvCxnSpPr>
              <a:stCxn id="4" idx="0"/>
              <a:endCxn id="7" idx="2"/>
            </p:cNvCxnSpPr>
            <p:nvPr/>
          </p:nvCxnSpPr>
          <p:spPr>
            <a:xfrm flipV="1">
              <a:off x="7376162" y="4562961"/>
              <a:ext cx="0" cy="4586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7"/>
            <p:cNvCxnSpPr>
              <a:stCxn id="7" idx="0"/>
              <a:endCxn id="8" idx="2"/>
            </p:cNvCxnSpPr>
            <p:nvPr/>
          </p:nvCxnSpPr>
          <p:spPr>
            <a:xfrm flipV="1">
              <a:off x="7376162" y="3480206"/>
              <a:ext cx="0" cy="458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51848" y="3697268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960161" y="4751593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30836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6" y="2306797"/>
            <a:ext cx="6191251" cy="33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778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Identifying beneficial task relations</a:t>
            </a:r>
          </a:p>
        </p:txBody>
      </p:sp>
      <p:sp>
        <p:nvSpPr>
          <p:cNvPr id="4" name="矩形 3"/>
          <p:cNvSpPr/>
          <p:nvPr/>
        </p:nvSpPr>
        <p:spPr>
          <a:xfrm>
            <a:off x="665204" y="5737973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Bingel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Joachim,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"Identifying beneficial task relations for multi-task learning in deep neural networks."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arXiv:1702.08303 (2017).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Hector Mart ´ ´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ınez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Alonso and Barbara Plank. 2017. Multitask learning for semantic sequence prediction under varying data conditions. In EACL.</a:t>
            </a:r>
          </a:p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Lili, et al. "How transferable are neural networks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applications?."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arXiv:1603.06111 (2016).</a:t>
            </a:r>
          </a:p>
          <a:p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3522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Not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all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are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mutually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beneficial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!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278437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DE8140-377E-9240-8DED-3C01C56263EE}"/>
              </a:ext>
            </a:extLst>
          </p:cNvPr>
          <p:cNvGrpSpPr/>
          <p:nvPr/>
        </p:nvGrpSpPr>
        <p:grpSpPr>
          <a:xfrm>
            <a:off x="2946726" y="2297784"/>
            <a:ext cx="5709874" cy="2891008"/>
            <a:chOff x="2946726" y="2208139"/>
            <a:chExt cx="5709874" cy="28910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497DEB-C873-F545-B19F-21A846B28035}"/>
                </a:ext>
              </a:extLst>
            </p:cNvPr>
            <p:cNvSpPr txBox="1"/>
            <p:nvPr/>
          </p:nvSpPr>
          <p:spPr>
            <a:xfrm>
              <a:off x="2946726" y="2360981"/>
              <a:ext cx="247425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dirty="0"/>
                <a:t>CCG Tagging</a:t>
              </a:r>
            </a:p>
            <a:p>
              <a:pPr algn="r"/>
              <a:r>
                <a:rPr lang="en-SG" dirty="0"/>
                <a:t>Chunking </a:t>
              </a:r>
            </a:p>
            <a:p>
              <a:pPr algn="r"/>
              <a:r>
                <a:rPr lang="en-SG" dirty="0"/>
                <a:t>Sentence</a:t>
              </a:r>
              <a:r>
                <a:rPr lang="zh-CN" altLang="en-US" dirty="0"/>
                <a:t> </a:t>
              </a:r>
              <a:r>
                <a:rPr lang="en-SG" dirty="0"/>
                <a:t>Compression</a:t>
              </a:r>
            </a:p>
            <a:p>
              <a:pPr algn="r"/>
              <a:r>
                <a:rPr lang="en-SG" dirty="0"/>
                <a:t>Semantic frames</a:t>
              </a:r>
            </a:p>
            <a:p>
              <a:pPr algn="r"/>
              <a:r>
                <a:rPr lang="en-SG" dirty="0"/>
                <a:t>POS tagging</a:t>
              </a:r>
            </a:p>
            <a:p>
              <a:pPr algn="r"/>
              <a:r>
                <a:rPr lang="en-SG" dirty="0"/>
                <a:t>Hyperlink Prediction</a:t>
              </a:r>
            </a:p>
            <a:p>
              <a:pPr algn="r"/>
              <a:r>
                <a:rPr lang="en-SG" dirty="0" err="1"/>
                <a:t>Keyphrase</a:t>
              </a:r>
              <a:r>
                <a:rPr lang="en-SG" dirty="0"/>
                <a:t> Detection</a:t>
              </a:r>
            </a:p>
            <a:p>
              <a:pPr algn="r"/>
              <a:r>
                <a:rPr lang="en-SG" dirty="0"/>
                <a:t>MWE Detection</a:t>
              </a:r>
            </a:p>
            <a:p>
              <a:pPr algn="r"/>
              <a:r>
                <a:rPr lang="en-SG" dirty="0"/>
                <a:t>Super-sense Tagging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BCCB3E-D85C-2546-9BEF-C7E4603E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3980" y="2208139"/>
              <a:ext cx="3062620" cy="2891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13459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7204" y="259099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02007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Rich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character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window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representations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ED8419-AA2D-0B49-BCF7-BAA9F7E54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26" y="2227142"/>
            <a:ext cx="7096223" cy="39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128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A6270-8515-714C-A50B-EFD8B41B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554" y="1975804"/>
            <a:ext cx="5583687" cy="40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733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EF0E1-EEC3-0D4D-8141-4756F4B7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04" y="2199528"/>
            <a:ext cx="6382347" cy="38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224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for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both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the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and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target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DB1CB-E9EA-F544-8B96-59E9412D3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79" y="2259892"/>
            <a:ext cx="8481646" cy="34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365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WMT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FFC87-FE7C-664F-8465-3204AD9B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04" y="2312743"/>
            <a:ext cx="9429496" cy="30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054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Embeddings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from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dirty="0" err="1">
                <a:latin typeface="Arial" charset="0"/>
              </a:rPr>
              <a:t>ELMo</a:t>
            </a:r>
            <a:r>
              <a:rPr lang="en-US" altLang="zh-CN" dirty="0">
                <a:latin typeface="Arial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93643-9469-574E-809E-2127C430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6" y="2506628"/>
            <a:ext cx="7390130" cy="32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7285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DD435-7316-9245-A874-1B447CE3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77" y="2560033"/>
            <a:ext cx="9465737" cy="2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7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894018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goal: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narrow the gap between SRL results from gold parses and from automatic parses.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aims to achieve this by jointly performing parsing and semantic role labeling in a single probabilistic model.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the k-best parse trees from a probabilistic parser using an SRL system.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55723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98375417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Orthographically similar languages</a:t>
            </a:r>
          </a:p>
          <a:p>
            <a:pPr lvl="1"/>
            <a:r>
              <a:rPr lang="en-SG" altLang="zh-CN" dirty="0"/>
              <a:t>(</a:t>
            </a:r>
            <a:r>
              <a:rPr lang="en-SG" altLang="zh-CN" dirty="0" err="1"/>
              <a:t>i</a:t>
            </a:r>
            <a:r>
              <a:rPr lang="en-SG" altLang="zh-CN" dirty="0"/>
              <a:t>) highly overlapping phoneme sets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(ii) mutually compatible orthographic systems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(iii) similar grapheme to phoneme mappings. </a:t>
            </a:r>
          </a:p>
          <a:p>
            <a:pPr lvl="1"/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11696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8E8E7-8EEA-C74C-9D20-30BCCC88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296" y="1450019"/>
            <a:ext cx="4317476" cy="459042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53029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NEWS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2015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2276D-17B1-A64F-A33F-8159D223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51252"/>
            <a:ext cx="3547241" cy="3910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FE870-FF23-0C49-B603-A002498396CC}"/>
              </a:ext>
            </a:extLst>
          </p:cNvPr>
          <p:cNvSpPr txBox="1"/>
          <p:nvPr/>
        </p:nvSpPr>
        <p:spPr>
          <a:xfrm>
            <a:off x="7124136" y="2848142"/>
            <a:ext cx="2752210" cy="231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bilingual (B) and multilingual (M) neural models as well as bilingual PBSMT (P) models (top-1 accuracy %). Figure in brackets for each dataset shows average increase in transliteration accuracy for multilingual neural model over bilingual neural model. Best accuracies for each language pair in </a:t>
            </a:r>
            <a:r>
              <a:rPr lang="en-SG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6218675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Transferred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CEB29-3C11-1D46-9BD8-91D56E3A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4" y="2676757"/>
            <a:ext cx="9353286" cy="2686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22D39-7894-B449-82DB-7B93F6E3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39" y="1913345"/>
            <a:ext cx="2645921" cy="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721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“ To allow parameter sharing between languages we could jointly train the parser on the source and target language simultaneously. However, we leave this for </a:t>
            </a:r>
            <a:r>
              <a:rPr lang="en-US" altLang="zh-CN" b="1" dirty="0"/>
              <a:t>future work</a:t>
            </a:r>
            <a:r>
              <a:rPr lang="en-US" altLang="zh-CN" dirty="0"/>
              <a:t>. </a:t>
            </a:r>
            <a:r>
              <a:rPr lang="en-SG" dirty="0"/>
              <a:t>First we train a lexicalized neural network parser on the source resource-rich language (English), as described in Section 2. 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FE9E5-1817-7E4B-BAD6-0E807E67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42" y="3479799"/>
            <a:ext cx="5343071" cy="21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9116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5B4A6-B446-A74E-BC1F-6705AD75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11" y="1770066"/>
            <a:ext cx="4747986" cy="3306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9E0DB2-A448-1C48-8CD3-1D699552203A}"/>
              </a:ext>
            </a:extLst>
          </p:cNvPr>
          <p:cNvSpPr txBox="1"/>
          <p:nvPr/>
        </p:nvSpPr>
        <p:spPr>
          <a:xfrm>
            <a:off x="4718958" y="5156073"/>
            <a:ext cx="336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Save</a:t>
            </a:r>
            <a:r>
              <a:rPr lang="zh-CN" altLang="en-US" sz="2000" dirty="0"/>
              <a:t> </a:t>
            </a:r>
            <a:r>
              <a:rPr lang="en-US" altLang="zh-CN" sz="2000" dirty="0"/>
              <a:t>human</a:t>
            </a:r>
            <a:r>
              <a:rPr lang="zh-CN" altLang="en-US" sz="2000" dirty="0"/>
              <a:t> </a:t>
            </a:r>
            <a:r>
              <a:rPr lang="en-US" altLang="zh-CN" sz="2000" dirty="0"/>
              <a:t>label</a:t>
            </a:r>
            <a:r>
              <a:rPr lang="zh-CN" altLang="en-US" sz="2000" dirty="0"/>
              <a:t> </a:t>
            </a:r>
            <a:r>
              <a:rPr lang="en-US" altLang="zh-CN" sz="2000" dirty="0"/>
              <a:t>effort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779104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‘</a:t>
            </a:r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</a:p>
          <a:p>
            <a:r>
              <a:rPr lang="en-US" altLang="zh-CN" dirty="0"/>
              <a:t>Seven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  <a:r>
              <a:rPr lang="zh-CN" altLang="en-US" dirty="0"/>
              <a:t> </a:t>
            </a:r>
            <a:r>
              <a:rPr lang="en-US" altLang="zh-CN" dirty="0"/>
              <a:t>jointly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</a:p>
          <a:p>
            <a:r>
              <a:rPr lang="en-US" altLang="zh-CN" dirty="0"/>
              <a:t>Words: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</a:p>
          <a:p>
            <a:r>
              <a:rPr lang="en-US" altLang="zh-CN" dirty="0"/>
              <a:t>Languages: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embeddings!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7285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3E7F8-5CB2-C44F-BB44-AC899FAE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43" y="2517871"/>
            <a:ext cx="8725214" cy="24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68884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Sharing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E557C-97C2-504F-A7EF-CC65848F5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22" y="861658"/>
            <a:ext cx="5671237" cy="54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1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  <a:p>
            <a:pPr marL="0" indent="0">
              <a:buNone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subsequent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04" y="2370542"/>
            <a:ext cx="6452523" cy="18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4572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AC117-55BC-F443-AA70-B9051D24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07" y="2665979"/>
            <a:ext cx="4821332" cy="234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B1726-D096-244E-A0B6-637A8372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61" y="3051558"/>
            <a:ext cx="3215646" cy="1389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0DD57-DCEF-8240-B800-AC4C7A88FF42}"/>
              </a:ext>
            </a:extLst>
          </p:cNvPr>
          <p:cNvSpPr txBox="1"/>
          <p:nvPr/>
        </p:nvSpPr>
        <p:spPr>
          <a:xfrm>
            <a:off x="1776686" y="4637104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339F4-6402-4349-B11E-B9BBBD08CDD5}"/>
              </a:ext>
            </a:extLst>
          </p:cNvPr>
          <p:cNvSpPr txBox="1"/>
          <p:nvPr/>
        </p:nvSpPr>
        <p:spPr>
          <a:xfrm>
            <a:off x="7317514" y="5039479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424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structure:</a:t>
            </a:r>
            <a:r>
              <a:rPr lang="zh-CN" altLang="en-US" dirty="0"/>
              <a:t> </a:t>
            </a:r>
            <a:r>
              <a:rPr lang="en-US" altLang="zh-CN" dirty="0"/>
              <a:t>Rich</a:t>
            </a:r>
            <a:r>
              <a:rPr lang="zh-CN" altLang="en-US" dirty="0"/>
              <a:t> </a:t>
            </a:r>
            <a:r>
              <a:rPr lang="en-US" altLang="zh-CN" dirty="0"/>
              <a:t>Resource(EN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pretraining,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(EN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UZ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375F1-9A85-BB4D-81B8-C798736A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31" y="2928522"/>
            <a:ext cx="7770089" cy="29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653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1B828-5887-8E48-BEC4-6F46F222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06" y="2786742"/>
            <a:ext cx="8036587" cy="18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260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</a:p>
          <a:p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endParaRPr lang="en-SG" altLang="zh-CN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92C526-FCD5-504A-AA47-7AD35AB101EF}"/>
              </a:ext>
            </a:extLst>
          </p:cNvPr>
          <p:cNvGrpSpPr/>
          <p:nvPr/>
        </p:nvGrpSpPr>
        <p:grpSpPr>
          <a:xfrm>
            <a:off x="5144585" y="754574"/>
            <a:ext cx="5215958" cy="5062471"/>
            <a:chOff x="6096000" y="861254"/>
            <a:chExt cx="5215958" cy="506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8DF81B-3FE7-9D42-8C85-4D8FB2F8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1254"/>
              <a:ext cx="5215958" cy="5062471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0634E71-003E-C84A-8C8B-6A7DD5F88182}"/>
                </a:ext>
              </a:extLst>
            </p:cNvPr>
            <p:cNvSpPr/>
            <p:nvPr/>
          </p:nvSpPr>
          <p:spPr>
            <a:xfrm>
              <a:off x="6096000" y="1013988"/>
              <a:ext cx="1276539" cy="1919335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41669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F2BC9-61EF-D74B-9260-72F4FE87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958" y="2277521"/>
            <a:ext cx="6476092" cy="37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9503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2729406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1" descr="age3image1320">
            <a:extLst>
              <a:ext uri="{FF2B5EF4-FFF2-40B4-BE49-F238E27FC236}">
                <a16:creationId xmlns:a16="http://schemas.microsoft.com/office/drawing/2014/main" id="{7EC9CED5-86C0-1D44-B471-F40D2341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740" y="1985372"/>
            <a:ext cx="3677904" cy="372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9644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57929-DE65-A64F-AE48-98D71707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06" y="2238827"/>
            <a:ext cx="7852495" cy="352644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D98A70-B129-D746-A05D-37B48391623D}"/>
              </a:ext>
            </a:extLst>
          </p:cNvPr>
          <p:cNvSpPr/>
          <p:nvPr/>
        </p:nvSpPr>
        <p:spPr>
          <a:xfrm>
            <a:off x="2481943" y="2677886"/>
            <a:ext cx="7560128" cy="522514"/>
          </a:xfrm>
          <a:prstGeom prst="roundRect">
            <a:avLst>
              <a:gd name="adj" fmla="val 729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33D48B-30A0-B644-9B3B-939A7A77271D}"/>
              </a:ext>
            </a:extLst>
          </p:cNvPr>
          <p:cNvSpPr/>
          <p:nvPr/>
        </p:nvSpPr>
        <p:spPr>
          <a:xfrm>
            <a:off x="2481943" y="4495800"/>
            <a:ext cx="7560128" cy="1269473"/>
          </a:xfrm>
          <a:prstGeom prst="roundRect">
            <a:avLst>
              <a:gd name="adj" fmla="val 50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762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E6A585-E946-3D4E-B41B-589F6072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73" y="1825624"/>
            <a:ext cx="5196569" cy="38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582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57C1B-CD33-3344-A120-43BCA535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49" y="2653392"/>
            <a:ext cx="9206932" cy="29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50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1055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1C6BB-DD36-BF4C-BA07-ADE0BE38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09" y="1480588"/>
            <a:ext cx="6767787" cy="40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213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F282-8486-3C47-A925-26BBF5E2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89" y="1616459"/>
            <a:ext cx="8201210" cy="44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2803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49461727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35B636A-5B9A-6E4E-8E30-CB2F29198CD6}"/>
              </a:ext>
            </a:extLst>
          </p:cNvPr>
          <p:cNvSpPr/>
          <p:nvPr/>
        </p:nvSpPr>
        <p:spPr>
          <a:xfrm>
            <a:off x="5653111" y="3634931"/>
            <a:ext cx="1112363" cy="537328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77C26E-A670-6A47-B0AE-7DA0E286D411}"/>
              </a:ext>
            </a:extLst>
          </p:cNvPr>
          <p:cNvSpPr txBox="1"/>
          <p:nvPr/>
        </p:nvSpPr>
        <p:spPr>
          <a:xfrm>
            <a:off x="1476095" y="2967819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CTB: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2C9D5-9F28-EB4E-9521-406A869E8A8D}"/>
              </a:ext>
            </a:extLst>
          </p:cNvPr>
          <p:cNvSpPr txBox="1"/>
          <p:nvPr/>
        </p:nvSpPr>
        <p:spPr>
          <a:xfrm>
            <a:off x="1507674" y="4464758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PD: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EC3A35A-AF28-3E4F-AA85-6C537B023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639266"/>
              </p:ext>
            </p:extLst>
          </p:nvPr>
        </p:nvGraphicFramePr>
        <p:xfrm>
          <a:off x="2055214" y="2813593"/>
          <a:ext cx="87863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氨纶丝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连云港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建成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5578F32-31A5-4148-ABD5-7EEAF27C2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91183"/>
              </p:ext>
            </p:extLst>
          </p:nvPr>
        </p:nvGraphicFramePr>
        <p:xfrm>
          <a:off x="2055216" y="4307338"/>
          <a:ext cx="8786306" cy="74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7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796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防震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纳入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国民经济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社会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81AA0A0-BF34-EE47-AB3F-293DCC1B7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language,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423162286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 multi-view model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7" y="2952774"/>
            <a:ext cx="4751473" cy="2097040"/>
          </a:xfrm>
          <a:prstGeom prst="rect">
            <a:avLst/>
          </a:prstGeom>
        </p:spPr>
      </p:pic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99278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C4025-C4DB-2E40-8E31-6EAD3D09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07" y="2261393"/>
            <a:ext cx="5998936" cy="34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2691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Same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multiple treebanks</a:t>
            </a:r>
          </a:p>
          <a:p>
            <a:r>
              <a:rPr lang="en-US" altLang="zh-CN" dirty="0">
                <a:latin typeface="Arial" charset="0"/>
              </a:rPr>
              <a:t>Treebank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embeddings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770C43-9670-CA44-BA6E-5E1F3C3ADC04}"/>
              </a:ext>
            </a:extLst>
          </p:cNvPr>
          <p:cNvGrpSpPr/>
          <p:nvPr/>
        </p:nvGrpSpPr>
        <p:grpSpPr>
          <a:xfrm>
            <a:off x="2939143" y="3214789"/>
            <a:ext cx="6025242" cy="2304268"/>
            <a:chOff x="3053443" y="3606675"/>
            <a:chExt cx="5045526" cy="196136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DCFD88A-8BF2-D542-A362-672C2427AA21}"/>
                </a:ext>
              </a:extLst>
            </p:cNvPr>
            <p:cNvSpPr/>
            <p:nvPr/>
          </p:nvSpPr>
          <p:spPr>
            <a:xfrm>
              <a:off x="3053443" y="5123770"/>
              <a:ext cx="2214057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Word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Embeddings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3170F64-AC07-4A48-9574-288F2C59AF77}"/>
                </a:ext>
              </a:extLst>
            </p:cNvPr>
            <p:cNvSpPr/>
            <p:nvPr/>
          </p:nvSpPr>
          <p:spPr>
            <a:xfrm>
              <a:off x="5673222" y="5123769"/>
              <a:ext cx="2425747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Treebank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embeddings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841CE98-A4E7-2A4D-B1AB-1B4BF6DC3A36}"/>
                </a:ext>
              </a:extLst>
            </p:cNvPr>
            <p:cNvSpPr/>
            <p:nvPr/>
          </p:nvSpPr>
          <p:spPr>
            <a:xfrm>
              <a:off x="4588329" y="4438538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Model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C4856C-F43C-4745-BB3A-0B4587B1CEB0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3886200" y="4882811"/>
              <a:ext cx="1469572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49FD718-DC4D-2346-86B6-98BD167D639E}"/>
                </a:ext>
              </a:extLst>
            </p:cNvPr>
            <p:cNvCxnSpPr>
              <a:endCxn id="10" idx="2"/>
            </p:cNvCxnSpPr>
            <p:nvPr/>
          </p:nvCxnSpPr>
          <p:spPr>
            <a:xfrm flipH="1" flipV="1">
              <a:off x="5355772" y="4882811"/>
              <a:ext cx="1191985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530D4-4BC8-8145-AADD-925D8FA75F15}"/>
                </a:ext>
              </a:extLst>
            </p:cNvPr>
            <p:cNvSpPr txBox="1"/>
            <p:nvPr/>
          </p:nvSpPr>
          <p:spPr>
            <a:xfrm>
              <a:off x="3053443" y="3624943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77EC4-7146-2A4E-A1AD-5311556C933F}"/>
                </a:ext>
              </a:extLst>
            </p:cNvPr>
            <p:cNvSpPr txBox="1"/>
            <p:nvPr/>
          </p:nvSpPr>
          <p:spPr>
            <a:xfrm>
              <a:off x="4487634" y="3624933"/>
              <a:ext cx="136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75C828-9068-1446-856D-A0D2397C5B3A}"/>
                </a:ext>
              </a:extLst>
            </p:cNvPr>
            <p:cNvSpPr txBox="1"/>
            <p:nvPr/>
          </p:nvSpPr>
          <p:spPr>
            <a:xfrm>
              <a:off x="5848350" y="3631962"/>
              <a:ext cx="579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697A11-48A3-4D40-A0A9-9ECAE704A6C6}"/>
                </a:ext>
              </a:extLst>
            </p:cNvPr>
            <p:cNvSpPr txBox="1"/>
            <p:nvPr/>
          </p:nvSpPr>
          <p:spPr>
            <a:xfrm>
              <a:off x="6761388" y="3606675"/>
              <a:ext cx="1337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17F35A-492B-9348-9F20-1EAFA7E24AD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3706586" y="3994275"/>
              <a:ext cx="1649186" cy="44426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7D31B0-06AB-5540-8D98-A4249EF89F4D}"/>
                </a:ext>
              </a:extLst>
            </p:cNvPr>
            <p:cNvCxnSpPr>
              <a:cxnSpLocks/>
              <a:stCxn id="10" idx="0"/>
              <a:endCxn id="16" idx="2"/>
            </p:cNvCxnSpPr>
            <p:nvPr/>
          </p:nvCxnSpPr>
          <p:spPr>
            <a:xfrm flipH="1" flipV="1">
              <a:off x="5167992" y="3994265"/>
              <a:ext cx="187780" cy="44427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A8EB50-DC33-DF4D-BE22-A48E1F501DB5}"/>
                </a:ext>
              </a:extLst>
            </p:cNvPr>
            <p:cNvCxnSpPr>
              <a:cxnSpLocks/>
              <a:stCxn id="10" idx="0"/>
              <a:endCxn id="18" idx="2"/>
            </p:cNvCxnSpPr>
            <p:nvPr/>
          </p:nvCxnSpPr>
          <p:spPr>
            <a:xfrm flipV="1">
              <a:off x="5355772" y="3976007"/>
              <a:ext cx="2074407" cy="46253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2632173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BC8BC-C910-AC4F-972E-877E5D66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67" y="1825624"/>
            <a:ext cx="6376494" cy="40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3832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E13FE6-575F-F04C-892F-FA677ECA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472" y="2177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/>
              <a:t>Thanks!</a:t>
            </a:r>
            <a:endParaRPr lang="en-US" sz="7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7BCF2-4D34-1149-846E-CDD33C360552}"/>
              </a:ext>
            </a:extLst>
          </p:cNvPr>
          <p:cNvSpPr/>
          <p:nvPr/>
        </p:nvSpPr>
        <p:spPr>
          <a:xfrm>
            <a:off x="9873342" y="54885"/>
            <a:ext cx="2286000" cy="2122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46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10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Joint Search,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eparate training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complex problem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9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Constituents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</a:p>
          <a:p>
            <a:endParaRPr lang="zh-CN" altLang="en-US" dirty="0"/>
          </a:p>
        </p:txBody>
      </p:sp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AD791457-05D4-C84C-A922-016579189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47" b="13923"/>
          <a:stretch/>
        </p:blipFill>
        <p:spPr>
          <a:xfrm>
            <a:off x="3882267" y="2913735"/>
            <a:ext cx="3541422" cy="22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3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linking relations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numberic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subscripts denote linking relations, one of IS-ABOUT OR IS-FROM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entities: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expressions: O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targets: 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holders: 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1831" y="4791633"/>
            <a:ext cx="6736492" cy="1186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[The workers]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[H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irked 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[the government report]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worried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they went about their daily chores.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7994823" y="3799266"/>
            <a:ext cx="2879124" cy="815547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 identifies opinion-related entities, as well as opinion linking relations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83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Opinion entity identification: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sequence labeling using conditional random fields (CRFs);</a:t>
            </a: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 extraction: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binary classification using L1-regularized logistic regression;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Optimize the joint objective function which is defined as a linear combination of the potentials from different predictors with a parameter </a:t>
            </a:r>
            <a:r>
              <a:rPr lang="el-GR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λ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to balance the contribution of these two components: opinion entity identification and opinion relation extraction.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8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SG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ntity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dentification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541178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40206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4" idx="6"/>
            <a:endCxn id="7" idx="2"/>
          </p:cNvCxnSpPr>
          <p:nvPr/>
        </p:nvCxnSpPr>
        <p:spPr>
          <a:xfrm>
            <a:off x="3149602" y="261456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541178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840206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>
            <a:stCxn id="4" idx="4"/>
            <a:endCxn id="10" idx="0"/>
          </p:cNvCxnSpPr>
          <p:nvPr/>
        </p:nvCxnSpPr>
        <p:spPr>
          <a:xfrm>
            <a:off x="2845388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4"/>
            <a:endCxn id="11" idx="0"/>
          </p:cNvCxnSpPr>
          <p:nvPr/>
        </p:nvCxnSpPr>
        <p:spPr>
          <a:xfrm>
            <a:off x="4144417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448631" y="2631065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99317" y="2272181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48608" y="233352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dirty="0"/>
          </a:p>
        </p:txBody>
      </p:sp>
      <p:cxnSp>
        <p:nvCxnSpPr>
          <p:cNvPr id="20" name="直接连接符 19"/>
          <p:cNvCxnSpPr>
            <a:endCxn id="19" idx="2"/>
          </p:cNvCxnSpPr>
          <p:nvPr/>
        </p:nvCxnSpPr>
        <p:spPr>
          <a:xfrm>
            <a:off x="6858003" y="262182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548608" y="359025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600" dirty="0"/>
          </a:p>
        </p:txBody>
      </p:sp>
      <p:cxnSp>
        <p:nvCxnSpPr>
          <p:cNvPr id="22" name="直接连接符 21"/>
          <p:cNvCxnSpPr>
            <a:stCxn id="19" idx="4"/>
            <a:endCxn id="21" idx="0"/>
          </p:cNvCxnSpPr>
          <p:nvPr/>
        </p:nvCxnSpPr>
        <p:spPr>
          <a:xfrm>
            <a:off x="7852819" y="291012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63031" y="3498640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5715" y="4528457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– Opinion expression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65715" y="495027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– Opinion target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58459" y="5377543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– Opinion Holder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58459" y="578484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– Opinion None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57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 for opinion target relation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 for opinion holder relation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Syntactic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87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908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scoring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linearposition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/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𝑆𝑐𝑜𝑟𝑒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𝑒𝑛𝑡𝑖𝑡𝑦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SG" altLang="zh-CN" sz="28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zh-CN" altLang="en-US" sz="2800" dirty="0">
                    <a:cs typeface="Arial" panose="020B060402020202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𝑆𝑐𝑜𝑟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𝑟𝑒𝑙𝑎𝑡𝑖𝑜𝑛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  <a:blipFill>
                <a:blip r:embed="rId2"/>
                <a:stretch>
                  <a:fillRect l="-428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48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 for search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1: Uniqueness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2: Non-overlapping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3: Consistency between the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4: Consistency between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5: Consistency between the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4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9" y="2701674"/>
            <a:ext cx="7080423" cy="259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94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5" y="2729146"/>
            <a:ext cx="7562335" cy="24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 parsing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 English, Chinese and other languages) is to find the syntactic structures of written text based on combinatory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grammars.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Palatino" charset="0"/>
            </a:endParaRPr>
          </a:p>
          <a:p>
            <a:pPr lvl="1"/>
            <a:endParaRPr lang="zh-CN" altLang="en-US" dirty="0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8384" y="5164449"/>
            <a:ext cx="2982688" cy="4174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Palatino"/>
              </a:rPr>
              <a:t>Supper tagging and parsing</a:t>
            </a:r>
            <a:endParaRPr lang="zh-CN" altLang="en-US" sz="1600" dirty="0">
              <a:latin typeface="Palatino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11337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4699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32924" y="3177098"/>
            <a:ext cx="1663915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completeness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247260" y="3621940"/>
            <a:ext cx="681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435699" y="3621940"/>
            <a:ext cx="9904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932924" y="3621940"/>
            <a:ext cx="16639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11337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6173" y="3780907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(S\ NP)/NP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86315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406292" y="4168788"/>
            <a:ext cx="3161141" cy="11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05625" y="4327755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S\ 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77905" y="4767611"/>
            <a:ext cx="432525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716334" y="4915061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46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 traditionally done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-&gt; parsing</a:t>
            </a: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7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</a:p>
          <a:p>
            <a:endParaRPr lang="zh-CN" alt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B71EA9-2785-774A-BCE0-B8558E359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6522"/>
              </p:ext>
            </p:extLst>
          </p:nvPr>
        </p:nvGraphicFramePr>
        <p:xfrm>
          <a:off x="3225799" y="3259614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5686570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451525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124287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104423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2273041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70543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34228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47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VBZ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0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950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264A93-513F-4240-808D-1801167CEF41}"/>
              </a:ext>
            </a:extLst>
          </p:cNvPr>
          <p:cNvSpPr txBox="1"/>
          <p:nvPr/>
        </p:nvSpPr>
        <p:spPr>
          <a:xfrm>
            <a:off x="1379349" y="3254645"/>
            <a:ext cx="1751309" cy="150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altLang="zh-CN" sz="2000" b="1" dirty="0"/>
              <a:t>Sentence: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POS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Tagging: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NER: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Chunking: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4386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D702D2AF-ACF2-7D42-A628-1B7189A04104}"/>
              </a:ext>
            </a:extLst>
          </p:cNvPr>
          <p:cNvSpPr/>
          <p:nvPr/>
        </p:nvSpPr>
        <p:spPr>
          <a:xfrm>
            <a:off x="6399144" y="5048951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05AD6A7C-2FE0-6646-8083-315059A2F81A}"/>
              </a:ext>
            </a:extLst>
          </p:cNvPr>
          <p:cNvSpPr/>
          <p:nvPr/>
        </p:nvSpPr>
        <p:spPr>
          <a:xfrm>
            <a:off x="6399144" y="3966195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353D66C0-64B4-CF49-A109-AA08BB5D31C5}"/>
              </a:ext>
            </a:extLst>
          </p:cNvPr>
          <p:cNvSpPr/>
          <p:nvPr/>
        </p:nvSpPr>
        <p:spPr>
          <a:xfrm>
            <a:off x="6399144" y="2883440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E24637C6-89E3-AE4B-91A6-CD0EF3B6D9F7}"/>
              </a:ext>
            </a:extLst>
          </p:cNvPr>
          <p:cNvSpPr/>
          <p:nvPr/>
        </p:nvSpPr>
        <p:spPr>
          <a:xfrm>
            <a:off x="3147856" y="3939722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94F63F21-91C7-9646-A523-49EE24552F3E}"/>
              </a:ext>
            </a:extLst>
          </p:cNvPr>
          <p:cNvSpPr/>
          <p:nvPr/>
        </p:nvSpPr>
        <p:spPr>
          <a:xfrm>
            <a:off x="3349904" y="2904270"/>
            <a:ext cx="1620316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69D4939B-C2F7-F244-8D7D-F98C40808774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7636676" y="4590309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1D63D6CC-7FC9-5243-AF5E-8F8699BD300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7636676" y="3507554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8DAAC7-6E0E-6B4F-A794-1F1972C2CA33}"/>
              </a:ext>
            </a:extLst>
          </p:cNvPr>
          <p:cNvCxnSpPr>
            <a:cxnSpLocks/>
          </p:cNvCxnSpPr>
          <p:nvPr/>
        </p:nvCxnSpPr>
        <p:spPr>
          <a:xfrm>
            <a:off x="2465012" y="3724616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66864-3CCB-DD45-A774-B60A0DE912CB}"/>
              </a:ext>
            </a:extLst>
          </p:cNvPr>
          <p:cNvCxnSpPr>
            <a:cxnSpLocks/>
          </p:cNvCxnSpPr>
          <p:nvPr/>
        </p:nvCxnSpPr>
        <p:spPr>
          <a:xfrm>
            <a:off x="2473325" y="4778941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5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Loopy belief propagation: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factor graph for the combined parsing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16" y="2922589"/>
            <a:ext cx="4682083" cy="28800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59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85" y="3376758"/>
            <a:ext cx="5134771" cy="462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623" y="2743233"/>
            <a:ext cx="3725335" cy="5510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885" y="4167636"/>
            <a:ext cx="5113035" cy="1464296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00F05B0-1D5C-F843-BFD6-8F4D431B9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 decomposition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65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CCGBank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75" y="2829137"/>
            <a:ext cx="7820693" cy="21012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7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59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5574829" y="3505197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61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 bwMode="gray"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marL="0" indent="0">
                  <a:buNone/>
                </a:pP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133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𝑆𝑐𝑜𝑟𝑒</m:t>
                    </m:r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Φ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zh-CN" altLang="en-US" b="0" i="1" dirty="0" smtClean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)•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features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gray"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45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09924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我喜欢读书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Ilikereading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</a:p>
          <a:p>
            <a:pPr marL="0" indent="0">
              <a:buNone/>
            </a:pP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Output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喜欢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读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/N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books/N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76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04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1929" y="2685943"/>
            <a:ext cx="8727599" cy="2219428"/>
            <a:chOff x="1446306" y="2909558"/>
            <a:chExt cx="8192173" cy="19013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2" r="1123" b="50969"/>
            <a:stretch/>
          </p:blipFill>
          <p:spPr>
            <a:xfrm>
              <a:off x="1446306" y="2959844"/>
              <a:ext cx="3847589" cy="1809850"/>
            </a:xfrm>
            <a:prstGeom prst="rect">
              <a:avLst/>
            </a:prstGeom>
          </p:spPr>
        </p:pic>
        <p:pic>
          <p:nvPicPr>
            <p:cNvPr id="7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28" b="3524"/>
            <a:stretch/>
          </p:blipFill>
          <p:spPr>
            <a:xfrm>
              <a:off x="5747194" y="2956409"/>
              <a:ext cx="3891285" cy="1816719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1559293" y="2909558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559293" y="4810924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345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8919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POS tagger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38979" y="2569945"/>
            <a:ext cx="8699645" cy="2979704"/>
            <a:chOff x="1438977" y="2569945"/>
            <a:chExt cx="8699645" cy="29797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" t="1146" r="11179" b="50724"/>
            <a:stretch/>
          </p:blipFill>
          <p:spPr>
            <a:xfrm>
              <a:off x="1579602" y="2590635"/>
              <a:ext cx="3971196" cy="2950993"/>
            </a:xfrm>
            <a:prstGeom prst="rect">
              <a:avLst/>
            </a:prstGeom>
          </p:spPr>
        </p:pic>
        <p:pic>
          <p:nvPicPr>
            <p:cNvPr id="7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" t="49781" r="-1999" b="1438"/>
            <a:stretch/>
          </p:blipFill>
          <p:spPr>
            <a:xfrm>
              <a:off x="5669281" y="2590636"/>
              <a:ext cx="4469341" cy="295099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1501541" y="2569945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438977" y="5549649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212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             POS tagging</a:t>
            </a:r>
          </a:p>
          <a:p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550506" y="2349881"/>
            <a:ext cx="976183" cy="22860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68347" y="2927556"/>
            <a:ext cx="192765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布朗访问上海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4006160" y="3942992"/>
            <a:ext cx="234521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3501081" y="4993319"/>
            <a:ext cx="329513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0168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502919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13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99875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Averaged perceptron algorithm 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30" y="2652973"/>
            <a:ext cx="4511753" cy="24560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35830" y="5036571"/>
            <a:ext cx="3708401" cy="414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perceptron learning algorithm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19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109291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decoding: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agendas[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endParaRPr lang="zh-CN" altLang="en-US" sz="20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8" y="2716383"/>
            <a:ext cx="3932489" cy="32004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1DBF0D-C497-0148-96E7-71CF0C78741A}"/>
              </a:ext>
            </a:extLst>
          </p:cNvPr>
          <p:cNvCxnSpPr/>
          <p:nvPr/>
        </p:nvCxnSpPr>
        <p:spPr>
          <a:xfrm>
            <a:off x="5911114" y="2716383"/>
            <a:ext cx="0" cy="31680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1103FF3-6060-5C42-9EFC-EC20DC693CFA}"/>
              </a:ext>
            </a:extLst>
          </p:cNvPr>
          <p:cNvSpPr/>
          <p:nvPr/>
        </p:nvSpPr>
        <p:spPr>
          <a:xfrm rot="18188091">
            <a:off x="1581061" y="3161154"/>
            <a:ext cx="1585897" cy="2128598"/>
          </a:xfrm>
          <a:prstGeom prst="arc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FF5FDB4-9BFF-FE4D-A596-E612890A11F9}"/>
              </a:ext>
            </a:extLst>
          </p:cNvPr>
          <p:cNvGrpSpPr/>
          <p:nvPr/>
        </p:nvGrpSpPr>
        <p:grpSpPr>
          <a:xfrm>
            <a:off x="898745" y="3294494"/>
            <a:ext cx="4839373" cy="2238208"/>
            <a:chOff x="898745" y="3425126"/>
            <a:chExt cx="4839373" cy="2238208"/>
          </a:xfrm>
        </p:grpSpPr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5CBBB184-EFD7-CE46-8069-17D4B0059ACD}"/>
                </a:ext>
              </a:extLst>
            </p:cNvPr>
            <p:cNvCxnSpPr/>
            <p:nvPr/>
          </p:nvCxnSpPr>
          <p:spPr bwMode="auto">
            <a:xfrm rot="5400000">
              <a:off x="544003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B0FA58A4-6662-4741-887F-ED07FE5EC2E5}"/>
                </a:ext>
              </a:extLst>
            </p:cNvPr>
            <p:cNvCxnSpPr/>
            <p:nvPr/>
          </p:nvCxnSpPr>
          <p:spPr bwMode="auto">
            <a:xfrm rot="5400000">
              <a:off x="-21668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26">
              <a:extLst>
                <a:ext uri="{FF2B5EF4-FFF2-40B4-BE49-F238E27FC236}">
                  <a16:creationId xmlns:a16="http://schemas.microsoft.com/office/drawing/2014/main" id="{502B6067-ECEA-3943-B5D9-F468725DFDC8}"/>
                </a:ext>
              </a:extLst>
            </p:cNvPr>
            <p:cNvCxnSpPr/>
            <p:nvPr/>
          </p:nvCxnSpPr>
          <p:spPr bwMode="auto">
            <a:xfrm rot="5400000">
              <a:off x="1279088" y="5275637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23">
              <a:extLst>
                <a:ext uri="{FF2B5EF4-FFF2-40B4-BE49-F238E27FC236}">
                  <a16:creationId xmlns:a16="http://schemas.microsoft.com/office/drawing/2014/main" id="{BF8E127E-5260-4E44-A0F0-881DA4FBAE4A}"/>
                </a:ext>
              </a:extLst>
            </p:cNvPr>
            <p:cNvCxnSpPr/>
            <p:nvPr/>
          </p:nvCxnSpPr>
          <p:spPr bwMode="auto">
            <a:xfrm rot="5400000">
              <a:off x="147768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25">
              <a:extLst>
                <a:ext uri="{FF2B5EF4-FFF2-40B4-BE49-F238E27FC236}">
                  <a16:creationId xmlns:a16="http://schemas.microsoft.com/office/drawing/2014/main" id="{AB3BA5BD-461C-F243-BE35-08B3D447B282}"/>
                </a:ext>
              </a:extLst>
            </p:cNvPr>
            <p:cNvCxnSpPr/>
            <p:nvPr/>
          </p:nvCxnSpPr>
          <p:spPr bwMode="auto">
            <a:xfrm rot="5400000">
              <a:off x="71699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26">
              <a:extLst>
                <a:ext uri="{FF2B5EF4-FFF2-40B4-BE49-F238E27FC236}">
                  <a16:creationId xmlns:a16="http://schemas.microsoft.com/office/drawing/2014/main" id="{6C830D82-6DC0-134A-B8AA-7B13CC47FE90}"/>
                </a:ext>
              </a:extLst>
            </p:cNvPr>
            <p:cNvCxnSpPr/>
            <p:nvPr/>
          </p:nvCxnSpPr>
          <p:spPr bwMode="auto">
            <a:xfrm rot="5400000">
              <a:off x="2212769" y="5282989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3">
              <a:extLst>
                <a:ext uri="{FF2B5EF4-FFF2-40B4-BE49-F238E27FC236}">
                  <a16:creationId xmlns:a16="http://schemas.microsoft.com/office/drawing/2014/main" id="{7766CB6E-726B-E24E-8734-3CF69A638F1C}"/>
                </a:ext>
              </a:extLst>
            </p:cNvPr>
            <p:cNvCxnSpPr/>
            <p:nvPr/>
          </p:nvCxnSpPr>
          <p:spPr bwMode="auto">
            <a:xfrm rot="5400000">
              <a:off x="246185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5">
              <a:extLst>
                <a:ext uri="{FF2B5EF4-FFF2-40B4-BE49-F238E27FC236}">
                  <a16:creationId xmlns:a16="http://schemas.microsoft.com/office/drawing/2014/main" id="{116DF269-F920-E54D-B335-806B261B8C5B}"/>
                </a:ext>
              </a:extLst>
            </p:cNvPr>
            <p:cNvCxnSpPr/>
            <p:nvPr/>
          </p:nvCxnSpPr>
          <p:spPr bwMode="auto">
            <a:xfrm rot="5400000">
              <a:off x="165067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6">
              <a:extLst>
                <a:ext uri="{FF2B5EF4-FFF2-40B4-BE49-F238E27FC236}">
                  <a16:creationId xmlns:a16="http://schemas.microsoft.com/office/drawing/2014/main" id="{185F6A25-DD6B-C347-97EF-F8446AC85F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66107" y="5663332"/>
              <a:ext cx="811174" cy="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3">
              <a:extLst>
                <a:ext uri="{FF2B5EF4-FFF2-40B4-BE49-F238E27FC236}">
                  <a16:creationId xmlns:a16="http://schemas.microsoft.com/office/drawing/2014/main" id="{89AA54C8-9B7E-9D45-A7FE-CD97B46D2CB7}"/>
                </a:ext>
              </a:extLst>
            </p:cNvPr>
            <p:cNvCxnSpPr/>
            <p:nvPr/>
          </p:nvCxnSpPr>
          <p:spPr bwMode="auto">
            <a:xfrm rot="5400000">
              <a:off x="3250886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25">
              <a:extLst>
                <a:ext uri="{FF2B5EF4-FFF2-40B4-BE49-F238E27FC236}">
                  <a16:creationId xmlns:a16="http://schemas.microsoft.com/office/drawing/2014/main" id="{8FB6A680-6715-ED45-A88B-FE244C9EC115}"/>
                </a:ext>
              </a:extLst>
            </p:cNvPr>
            <p:cNvCxnSpPr/>
            <p:nvPr/>
          </p:nvCxnSpPr>
          <p:spPr bwMode="auto">
            <a:xfrm rot="5400000">
              <a:off x="2664104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26">
              <a:extLst>
                <a:ext uri="{FF2B5EF4-FFF2-40B4-BE49-F238E27FC236}">
                  <a16:creationId xmlns:a16="http://schemas.microsoft.com/office/drawing/2014/main" id="{B7198EAB-C4E8-394E-99C5-B6A00A0C31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73275" y="5655980"/>
              <a:ext cx="593038" cy="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23">
              <a:extLst>
                <a:ext uri="{FF2B5EF4-FFF2-40B4-BE49-F238E27FC236}">
                  <a16:creationId xmlns:a16="http://schemas.microsoft.com/office/drawing/2014/main" id="{D959DCB1-226E-D14F-AD3F-611B855432F4}"/>
                </a:ext>
              </a:extLst>
            </p:cNvPr>
            <p:cNvCxnSpPr/>
            <p:nvPr/>
          </p:nvCxnSpPr>
          <p:spPr bwMode="auto">
            <a:xfrm rot="5400000">
              <a:off x="461305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25">
              <a:extLst>
                <a:ext uri="{FF2B5EF4-FFF2-40B4-BE49-F238E27FC236}">
                  <a16:creationId xmlns:a16="http://schemas.microsoft.com/office/drawing/2014/main" id="{47CC3DE0-89BA-6B4E-B281-E9F2FBB132F2}"/>
                </a:ext>
              </a:extLst>
            </p:cNvPr>
            <p:cNvCxnSpPr/>
            <p:nvPr/>
          </p:nvCxnSpPr>
          <p:spPr bwMode="auto">
            <a:xfrm rot="5400000">
              <a:off x="3430168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26">
              <a:extLst>
                <a:ext uri="{FF2B5EF4-FFF2-40B4-BE49-F238E27FC236}">
                  <a16:creationId xmlns:a16="http://schemas.microsoft.com/office/drawing/2014/main" id="{D890FEDC-A2A0-1F49-A0E3-E1275143458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39310" y="5655981"/>
              <a:ext cx="1198808" cy="735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3546DF-41A3-A144-8FE8-CF2A304EC86F}"/>
                </a:ext>
              </a:extLst>
            </p:cNvPr>
            <p:cNvSpPr txBox="1"/>
            <p:nvPr/>
          </p:nvSpPr>
          <p:spPr>
            <a:xfrm>
              <a:off x="959292" y="3549112"/>
              <a:ext cx="52854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BF55328-2DA6-9345-B37D-77117E39FC5D}"/>
                </a:ext>
              </a:extLst>
            </p:cNvPr>
            <p:cNvGrpSpPr/>
            <p:nvPr/>
          </p:nvGrpSpPr>
          <p:grpSpPr>
            <a:xfrm>
              <a:off x="1729535" y="3549112"/>
              <a:ext cx="826532" cy="461665"/>
              <a:chOff x="1729535" y="3549112"/>
              <a:chExt cx="826532" cy="46166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025962-43D2-3B44-BF6E-4AC25A5988A8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C105B6-E46D-C64F-9BAD-F8AE4330B09C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VV</a:t>
                </a:r>
                <a:endParaRPr lang="en-US" sz="12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24CC300-0580-3B40-9F60-F753A6B9AF0A}"/>
                </a:ext>
              </a:extLst>
            </p:cNvPr>
            <p:cNvGrpSpPr/>
            <p:nvPr/>
          </p:nvGrpSpPr>
          <p:grpSpPr>
            <a:xfrm>
              <a:off x="1723419" y="4186835"/>
              <a:ext cx="826532" cy="461665"/>
              <a:chOff x="1729535" y="3549112"/>
              <a:chExt cx="826532" cy="46166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BE6FCD-F1DA-7944-8F91-274D3641F202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3F8D55-B9F6-FF46-8A4C-611C70299036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sz="1200" dirty="0"/>
                  <a:t>NN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B662F2-FDB9-EF4C-A675-2B6DAD6B1B1B}"/>
                </a:ext>
              </a:extLst>
            </p:cNvPr>
            <p:cNvSpPr txBox="1"/>
            <p:nvPr/>
          </p:nvSpPr>
          <p:spPr>
            <a:xfrm>
              <a:off x="1912878" y="4742139"/>
              <a:ext cx="61638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AEF0320-B5DF-0744-9CB8-F5FE9F031C3C}"/>
                </a:ext>
              </a:extLst>
            </p:cNvPr>
            <p:cNvGrpSpPr/>
            <p:nvPr/>
          </p:nvGrpSpPr>
          <p:grpSpPr>
            <a:xfrm>
              <a:off x="2598124" y="3549112"/>
              <a:ext cx="892830" cy="461665"/>
              <a:chOff x="1729535" y="3549112"/>
              <a:chExt cx="892830" cy="4616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955EBB-BBE6-EC48-865E-1954610CE579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5F75F6-C388-634D-9ABF-AA19859AC7D3}"/>
                  </a:ext>
                </a:extLst>
              </p:cNvPr>
              <p:cNvSpPr txBox="1"/>
              <p:nvPr/>
            </p:nvSpPr>
            <p:spPr>
              <a:xfrm>
                <a:off x="2119946" y="3549112"/>
                <a:ext cx="50241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喜欢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VN</a:t>
                </a:r>
                <a:endParaRPr lang="en-US" sz="1200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BE538D-2212-304E-9521-E483C2162951}"/>
                </a:ext>
              </a:extLst>
            </p:cNvPr>
            <p:cNvSpPr txBox="1"/>
            <p:nvPr/>
          </p:nvSpPr>
          <p:spPr>
            <a:xfrm>
              <a:off x="2796845" y="4742139"/>
              <a:ext cx="694109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E1104F-6FAA-924C-A07A-25F59A59304C}"/>
                </a:ext>
              </a:extLst>
            </p:cNvPr>
            <p:cNvSpPr txBox="1"/>
            <p:nvPr/>
          </p:nvSpPr>
          <p:spPr>
            <a:xfrm>
              <a:off x="2611322" y="4186835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A8E152-1E0B-2F48-B363-4A7359695CB6}"/>
                </a:ext>
              </a:extLst>
            </p:cNvPr>
            <p:cNvSpPr txBox="1"/>
            <p:nvPr/>
          </p:nvSpPr>
          <p:spPr>
            <a:xfrm>
              <a:off x="3207186" y="4186835"/>
              <a:ext cx="35619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SG" sz="1200"/>
                <a:t>欢</a:t>
              </a:r>
              <a:r>
                <a:rPr lang="en-US" sz="1200" dirty="0"/>
                <a:t>VV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74FF109-78DA-DA42-A8B9-142AE2EBA83F}"/>
                </a:ext>
              </a:extLst>
            </p:cNvPr>
            <p:cNvSpPr txBox="1"/>
            <p:nvPr/>
          </p:nvSpPr>
          <p:spPr>
            <a:xfrm>
              <a:off x="2887485" y="4186834"/>
              <a:ext cx="4156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</a:t>
              </a:r>
              <a:endParaRPr lang="en-SG" altLang="ja-JP" sz="1200" dirty="0"/>
            </a:p>
            <a:p>
              <a:pPr algn="ctr"/>
              <a:r>
                <a:rPr lang="en-US" sz="1200" dirty="0"/>
                <a:t>NN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CF03B4-BA8A-5E4F-9CA3-318B34553919}"/>
                </a:ext>
              </a:extLst>
            </p:cNvPr>
            <p:cNvSpPr txBox="1"/>
            <p:nvPr/>
          </p:nvSpPr>
          <p:spPr>
            <a:xfrm>
              <a:off x="3837127" y="4287810"/>
              <a:ext cx="4891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……</a:t>
              </a:r>
              <a:endParaRPr 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9023E80-2573-6B45-8780-B48143234480}"/>
                </a:ext>
              </a:extLst>
            </p:cNvPr>
            <p:cNvSpPr txBox="1"/>
            <p:nvPr/>
          </p:nvSpPr>
          <p:spPr>
            <a:xfrm>
              <a:off x="4406340" y="3509970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CC0032E-C41B-D945-8730-EA24AB3B9F12}"/>
                </a:ext>
              </a:extLst>
            </p:cNvPr>
            <p:cNvSpPr txBox="1"/>
            <p:nvPr/>
          </p:nvSpPr>
          <p:spPr>
            <a:xfrm>
              <a:off x="4746261" y="3509970"/>
              <a:ext cx="502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E27A59-1AB3-2F49-9591-7A30DDCE1A4E}"/>
                </a:ext>
              </a:extLst>
            </p:cNvPr>
            <p:cNvSpPr txBox="1"/>
            <p:nvPr/>
          </p:nvSpPr>
          <p:spPr>
            <a:xfrm>
              <a:off x="5186041" y="3509970"/>
              <a:ext cx="51063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读书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NN</a:t>
              </a:r>
              <a:endParaRPr lang="en-US" sz="1200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4D8FCA6-1251-6A41-ABD8-60C49D2E129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487838" y="3779945"/>
              <a:ext cx="395423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80FE683-DF57-DD4F-9131-6B33CAA585D1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1487838" y="3779945"/>
              <a:ext cx="425040" cy="63772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5E7BA6D3-D03A-7345-944E-76A8F5AB0C74}"/>
                </a:ext>
              </a:extLst>
            </p:cNvPr>
            <p:cNvSpPr/>
            <p:nvPr/>
          </p:nvSpPr>
          <p:spPr>
            <a:xfrm rot="18597959">
              <a:off x="3387293" y="3483946"/>
              <a:ext cx="1464988" cy="1627206"/>
            </a:xfrm>
            <a:prstGeom prst="arc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490BF65-A985-5E40-B0D4-9418D96D6EC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549951" y="4417668"/>
              <a:ext cx="31507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A3F6EE2-63FB-124F-996A-2B011F549BAC}"/>
                </a:ext>
              </a:extLst>
            </p:cNvPr>
            <p:cNvCxnSpPr>
              <a:stCxn id="44" idx="3"/>
            </p:cNvCxnSpPr>
            <p:nvPr/>
          </p:nvCxnSpPr>
          <p:spPr>
            <a:xfrm flipV="1">
              <a:off x="2529265" y="4970656"/>
              <a:ext cx="378253" cy="2316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313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1885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 10-fold cross validation using CTB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22" y="2740709"/>
            <a:ext cx="6029511" cy="31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35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02" y="2685355"/>
            <a:ext cx="10501494" cy="20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06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Single Model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 Search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82" y="2947501"/>
            <a:ext cx="4366379" cy="10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7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 of decoding steps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78" y="2262077"/>
            <a:ext cx="5180081" cy="37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80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Gazetteer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Contextual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Parsing-based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entity mention features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Coreference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consistency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Part-of-whole consistency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relation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Role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Triangle constraint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Inter-dependent compatibility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7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Data: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 data: ACE’05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Validation data: ACE’04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531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 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83" y="2604568"/>
            <a:ext cx="7626180" cy="21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4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4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Relation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68950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writer Patrick McDowell in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72543" y="3566085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72543" y="4905843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81735" y="39429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84707"/>
            <a:ext cx="1842187" cy="503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3942992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05909" y="5518952"/>
            <a:ext cx="1842187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1121" y="44217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70249" y="39429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86695" y="39441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88702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17341" y="39429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83807" y="39429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50146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81735" y="56193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1121" y="60981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70249" y="56193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6695" y="56205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8702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017341" y="56193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83807" y="56193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50146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曲线连接符 4"/>
          <p:cNvCxnSpPr>
            <a:stCxn id="30" idx="0"/>
            <a:endCxn id="26" idx="0"/>
          </p:cNvCxnSpPr>
          <p:nvPr/>
        </p:nvCxnSpPr>
        <p:spPr>
          <a:xfrm rot="16200000" flipV="1">
            <a:off x="6563161" y="4252251"/>
            <a:ext cx="1191" cy="2735472"/>
          </a:xfrm>
          <a:prstGeom prst="curvedConnector3">
            <a:avLst>
              <a:gd name="adj1" fmla="val 37573887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791850" y="4830457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ORG-AFF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曲线连接符 40"/>
          <p:cNvCxnSpPr>
            <a:stCxn id="30" idx="0"/>
            <a:endCxn id="33" idx="0"/>
          </p:cNvCxnSpPr>
          <p:nvPr/>
        </p:nvCxnSpPr>
        <p:spPr>
          <a:xfrm rot="5400000" flipH="1" flipV="1">
            <a:off x="9079043" y="4471837"/>
            <a:ext cx="1192" cy="2296299"/>
          </a:xfrm>
          <a:prstGeom prst="curvedConnector3">
            <a:avLst>
              <a:gd name="adj1" fmla="val 35259396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531186" y="4916009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04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 —— an empty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 —— the output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Intermediate states —— partially constructed structures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Change one state to another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71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43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52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970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36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57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8338801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 err="1"/>
              <a:t>S</a:t>
            </a:r>
            <a:r>
              <a:rPr lang="en-US" altLang="zh-CN" sz="1815" b="1" baseline="-25000" dirty="0" err="1"/>
              <a:t>n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533138" y="3240386"/>
            <a:ext cx="979865" cy="317500"/>
            <a:chOff x="791840" y="3573868"/>
            <a:chExt cx="1152127" cy="349985"/>
          </a:xfrm>
        </p:grpSpPr>
        <p:sp>
          <p:nvSpPr>
            <p:cNvPr id="56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9073" y="3592478"/>
              <a:ext cx="486453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n-1</a:t>
              </a:r>
              <a:endParaRPr lang="zh-CN" altLang="en-US" sz="1633" baseline="-250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8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4" name="椭圆 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1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29" name="椭圆 28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40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4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5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5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2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11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Corresponds to partial results during decoding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state, end state,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operations that can be applied for state transition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 output incrementally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altLang="zh-CN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54" name="椭圆 5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57" name="椭圆 56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58" name="椭圆 57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60" name="椭圆 59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7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71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6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53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41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Sentiment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baby Farah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593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5264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25109" y="3942992"/>
            <a:ext cx="523309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20531" y="5093364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Farah]+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27556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4007575"/>
            <a:ext cx="1842187" cy="544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82924" y="5228300"/>
            <a:ext cx="1842187" cy="508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74302" y="44788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29376" y="5736601"/>
            <a:ext cx="2071624" cy="315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+ POSITIVE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39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28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4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6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2840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8201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70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文本框 5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996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7078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11540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51177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0" y="3960817"/>
            <a:ext cx="270958" cy="725486"/>
            <a:chOff x="-144193" y="2495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5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19" y="-146615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21293"/>
            <a:ext cx="182581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3" name="文本框 6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77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5" name="文本框 7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611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75" name="Group 70"/>
          <p:cNvGrpSpPr>
            <a:grpSpLocks/>
          </p:cNvGrpSpPr>
          <p:nvPr/>
        </p:nvGrpSpPr>
        <p:grpSpPr bwMode="auto">
          <a:xfrm>
            <a:off x="3323936" y="5049299"/>
            <a:ext cx="541395" cy="270958"/>
            <a:chOff x="1134" y="-146073"/>
            <a:chExt cx="341" cy="298679"/>
          </a:xfrm>
        </p:grpSpPr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1134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7" name="Text Box 72"/>
            <p:cNvSpPr txBox="1">
              <a:spLocks noChangeArrowheads="1"/>
            </p:cNvSpPr>
            <p:nvPr/>
          </p:nvSpPr>
          <p:spPr bwMode="auto">
            <a:xfrm>
              <a:off x="1134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78" name="Line 73"/>
          <p:cNvSpPr>
            <a:spLocks noChangeShapeType="1"/>
          </p:cNvSpPr>
          <p:nvPr/>
        </p:nvSpPr>
        <p:spPr bwMode="auto">
          <a:xfrm>
            <a:off x="1667999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9" name="Line 74"/>
          <p:cNvSpPr>
            <a:spLocks noChangeShapeType="1"/>
          </p:cNvSpPr>
          <p:nvPr/>
        </p:nvSpPr>
        <p:spPr bwMode="auto">
          <a:xfrm>
            <a:off x="1667999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0" name="Line 75"/>
          <p:cNvSpPr>
            <a:spLocks noChangeShapeType="1"/>
          </p:cNvSpPr>
          <p:nvPr/>
        </p:nvSpPr>
        <p:spPr bwMode="auto">
          <a:xfrm>
            <a:off x="1667999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1" name="Text Box 76"/>
          <p:cNvSpPr txBox="1">
            <a:spLocks noChangeArrowheads="1"/>
          </p:cNvSpPr>
          <p:nvPr/>
        </p:nvSpPr>
        <p:spPr bwMode="auto">
          <a:xfrm>
            <a:off x="1425087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82" name="Line 77"/>
          <p:cNvSpPr>
            <a:spLocks noChangeShapeType="1"/>
          </p:cNvSpPr>
          <p:nvPr/>
        </p:nvSpPr>
        <p:spPr bwMode="auto">
          <a:xfrm flipH="1">
            <a:off x="166641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3" name="Text Box 78"/>
          <p:cNvSpPr txBox="1">
            <a:spLocks noChangeArrowheads="1"/>
          </p:cNvSpPr>
          <p:nvPr/>
        </p:nvSpPr>
        <p:spPr bwMode="auto">
          <a:xfrm>
            <a:off x="1641013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</a:t>
            </a:r>
          </a:p>
        </p:txBody>
      </p:sp>
      <p:sp>
        <p:nvSpPr>
          <p:cNvPr id="84" name="Text Box 79"/>
          <p:cNvSpPr txBox="1">
            <a:spLocks noChangeArrowheads="1"/>
          </p:cNvSpPr>
          <p:nvPr/>
        </p:nvSpPr>
        <p:spPr bwMode="auto">
          <a:xfrm>
            <a:off x="1929966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85" name="Line 80"/>
          <p:cNvSpPr>
            <a:spLocks noChangeShapeType="1"/>
          </p:cNvSpPr>
          <p:nvPr/>
        </p:nvSpPr>
        <p:spPr bwMode="auto">
          <a:xfrm>
            <a:off x="1847409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6" name="Text Box 81"/>
          <p:cNvSpPr txBox="1">
            <a:spLocks noChangeArrowheads="1"/>
          </p:cNvSpPr>
          <p:nvPr/>
        </p:nvSpPr>
        <p:spPr bwMode="auto">
          <a:xfrm>
            <a:off x="2398327" y="5392740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87" name="Line 82"/>
          <p:cNvSpPr>
            <a:spLocks noChangeShapeType="1"/>
          </p:cNvSpPr>
          <p:nvPr/>
        </p:nvSpPr>
        <p:spPr bwMode="auto">
          <a:xfrm>
            <a:off x="1848997" y="5221291"/>
            <a:ext cx="647767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8" name="文本框 8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10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Similar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challenged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graph-based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models 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Typical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exponential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Space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708414" y="2001160"/>
            <a:ext cx="4744372" cy="4417579"/>
            <a:chOff x="1621328" y="2051645"/>
            <a:chExt cx="5524311" cy="5304372"/>
          </a:xfrm>
        </p:grpSpPr>
        <p:sp>
          <p:nvSpPr>
            <p:cNvPr id="36" name="椭圆 35"/>
            <p:cNvSpPr/>
            <p:nvPr/>
          </p:nvSpPr>
          <p:spPr bwMode="auto">
            <a:xfrm>
              <a:off x="162132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0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2701448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123575" y="3634012"/>
              <a:ext cx="723698" cy="867714"/>
              <a:chOff x="1222079" y="3273972"/>
              <a:chExt cx="723698" cy="867714"/>
            </a:xfrm>
          </p:grpSpPr>
          <p:cxnSp>
            <p:nvCxnSpPr>
              <p:cNvPr id="120" name="直接箭头连接符 119"/>
              <p:cNvCxnSpPr>
                <a:stCxn id="36" idx="7"/>
                <a:endCxn id="47" idx="3"/>
              </p:cNvCxnSpPr>
              <p:nvPr/>
            </p:nvCxnSpPr>
            <p:spPr bwMode="auto">
              <a:xfrm flipV="1">
                <a:off x="1222079" y="3273972"/>
                <a:ext cx="723698" cy="867714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Box 32"/>
              <p:cNvSpPr txBox="1"/>
              <p:nvPr/>
            </p:nvSpPr>
            <p:spPr>
              <a:xfrm rot="18772892">
                <a:off x="1398307" y="3549511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49" name="椭圆 48"/>
            <p:cNvSpPr/>
            <p:nvPr/>
          </p:nvSpPr>
          <p:spPr bwMode="auto">
            <a:xfrm>
              <a:off x="270144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/>
                <a:t>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2701448" y="56520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197392" y="4558563"/>
              <a:ext cx="576064" cy="242747"/>
              <a:chOff x="1295896" y="4198523"/>
              <a:chExt cx="576064" cy="242747"/>
            </a:xfrm>
          </p:grpSpPr>
          <p:cxnSp>
            <p:nvCxnSpPr>
              <p:cNvPr id="118" name="直接箭头连接符 117"/>
              <p:cNvCxnSpPr>
                <a:stCxn id="36" idx="6"/>
                <a:endCxn id="49" idx="2"/>
              </p:cNvCxnSpPr>
              <p:nvPr/>
            </p:nvCxnSpPr>
            <p:spPr bwMode="auto">
              <a:xfrm>
                <a:off x="1295896" y="4319897"/>
                <a:ext cx="576064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9" name="TextBox 43"/>
              <p:cNvSpPr txBox="1"/>
              <p:nvPr/>
            </p:nvSpPr>
            <p:spPr>
              <a:xfrm>
                <a:off x="1370020" y="4198523"/>
                <a:ext cx="285916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123575" y="4858148"/>
              <a:ext cx="649881" cy="1045925"/>
              <a:chOff x="1222079" y="4498108"/>
              <a:chExt cx="649881" cy="1045925"/>
            </a:xfrm>
          </p:grpSpPr>
          <p:cxnSp>
            <p:nvCxnSpPr>
              <p:cNvPr id="116" name="直接箭头连接符 115"/>
              <p:cNvCxnSpPr>
                <a:stCxn id="36" idx="5"/>
                <a:endCxn id="50" idx="2"/>
              </p:cNvCxnSpPr>
              <p:nvPr/>
            </p:nvCxnSpPr>
            <p:spPr bwMode="auto">
              <a:xfrm>
                <a:off x="1222079" y="4498108"/>
                <a:ext cx="649881" cy="1045925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7" name="TextBox 53"/>
              <p:cNvSpPr txBox="1"/>
              <p:nvPr/>
            </p:nvSpPr>
            <p:spPr>
              <a:xfrm rot="3343909">
                <a:off x="1391242" y="4925696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55" name="椭圆 54"/>
            <p:cNvSpPr/>
            <p:nvPr/>
          </p:nvSpPr>
          <p:spPr bwMode="auto">
            <a:xfrm>
              <a:off x="3997592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6" name="椭圆 55"/>
            <p:cNvSpPr/>
            <p:nvPr/>
          </p:nvSpPr>
          <p:spPr bwMode="auto">
            <a:xfrm>
              <a:off x="3997592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/>
                <a:t>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7" name="椭圆 56"/>
            <p:cNvSpPr/>
            <p:nvPr/>
          </p:nvSpPr>
          <p:spPr bwMode="auto">
            <a:xfrm>
              <a:off x="4022085" y="3817650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64" name="直接箭头连接符 63"/>
            <p:cNvCxnSpPr>
              <a:stCxn id="47" idx="6"/>
              <a:endCxn id="56" idx="2"/>
            </p:cNvCxnSpPr>
            <p:nvPr/>
          </p:nvCxnSpPr>
          <p:spPr bwMode="auto">
            <a:xfrm>
              <a:off x="3205504" y="3455801"/>
              <a:ext cx="792088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箭头连接符 64"/>
            <p:cNvCxnSpPr>
              <a:stCxn id="47" idx="5"/>
              <a:endCxn id="57" idx="2"/>
            </p:cNvCxnSpPr>
            <p:nvPr/>
          </p:nvCxnSpPr>
          <p:spPr bwMode="auto">
            <a:xfrm>
              <a:off x="3131687" y="3634012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箭头连接符 65"/>
            <p:cNvCxnSpPr>
              <a:stCxn id="47" idx="7"/>
              <a:endCxn id="55" idx="2"/>
            </p:cNvCxnSpPr>
            <p:nvPr/>
          </p:nvCxnSpPr>
          <p:spPr bwMode="auto">
            <a:xfrm flipV="1">
              <a:off x="3131687" y="2879737"/>
              <a:ext cx="865905" cy="39785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TextBox 104"/>
            <p:cNvSpPr txBox="1"/>
            <p:nvPr/>
          </p:nvSpPr>
          <p:spPr>
            <a:xfrm rot="19910132">
              <a:off x="3421681" y="2974486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8" name="TextBox 105"/>
            <p:cNvSpPr txBox="1"/>
            <p:nvPr/>
          </p:nvSpPr>
          <p:spPr>
            <a:xfrm rot="21438572">
              <a:off x="3458589" y="333443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9" name="TextBox 106"/>
            <p:cNvSpPr txBox="1"/>
            <p:nvPr/>
          </p:nvSpPr>
          <p:spPr>
            <a:xfrm rot="1107356">
              <a:off x="3426243" y="369205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032200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71" name="直接箭头连接符 70"/>
            <p:cNvCxnSpPr>
              <a:endCxn id="70" idx="2"/>
            </p:cNvCxnSpPr>
            <p:nvPr/>
          </p:nvCxnSpPr>
          <p:spPr bwMode="auto">
            <a:xfrm>
              <a:off x="3141802" y="6063377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" name="TextBox 116"/>
            <p:cNvSpPr txBox="1"/>
            <p:nvPr/>
          </p:nvSpPr>
          <p:spPr>
            <a:xfrm rot="1107356">
              <a:off x="3436360" y="612142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3990331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cxnSp>
          <p:nvCxnSpPr>
            <p:cNvPr id="74" name="直接箭头连接符 73"/>
            <p:cNvCxnSpPr>
              <a:endCxn id="73" idx="2"/>
            </p:cNvCxnSpPr>
            <p:nvPr/>
          </p:nvCxnSpPr>
          <p:spPr bwMode="auto">
            <a:xfrm>
              <a:off x="3215619" y="4679937"/>
              <a:ext cx="77471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Box 118"/>
            <p:cNvSpPr txBox="1"/>
            <p:nvPr/>
          </p:nvSpPr>
          <p:spPr>
            <a:xfrm rot="21438572">
              <a:off x="3426243" y="448896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3564639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121876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6589880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589880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624488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6582619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6582619" y="20516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 err="1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 err="1">
                  <a:latin typeface="Arial" charset="0"/>
                  <a:ea typeface="MS Gothic" charset="-128"/>
                </a:rPr>
                <a:t>n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3" name="椭圆 82"/>
            <p:cNvSpPr/>
            <p:nvPr/>
          </p:nvSpPr>
          <p:spPr bwMode="auto">
            <a:xfrm>
              <a:off x="6641583" y="6851961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 bwMode="auto">
            <a:xfrm flipV="1">
              <a:off x="4494387" y="2449602"/>
              <a:ext cx="401548" cy="32212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箭头连接符 84"/>
            <p:cNvCxnSpPr/>
            <p:nvPr/>
          </p:nvCxnSpPr>
          <p:spPr bwMode="auto">
            <a:xfrm flipV="1">
              <a:off x="6067329" y="2305586"/>
              <a:ext cx="508209" cy="14401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箭头连接符 85"/>
            <p:cNvCxnSpPr/>
            <p:nvPr/>
          </p:nvCxnSpPr>
          <p:spPr bwMode="auto">
            <a:xfrm>
              <a:off x="4536256" y="6669507"/>
              <a:ext cx="574253" cy="16312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箭头连接符 86"/>
            <p:cNvCxnSpPr/>
            <p:nvPr/>
          </p:nvCxnSpPr>
          <p:spPr bwMode="auto">
            <a:xfrm>
              <a:off x="6067329" y="7056201"/>
              <a:ext cx="574254" cy="63499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直接箭头连接符 87"/>
            <p:cNvCxnSpPr/>
            <p:nvPr/>
          </p:nvCxnSpPr>
          <p:spPr bwMode="auto">
            <a:xfrm flipV="1">
              <a:off x="6067329" y="6565513"/>
              <a:ext cx="574254" cy="7553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箭头连接符 88"/>
            <p:cNvCxnSpPr/>
            <p:nvPr/>
          </p:nvCxnSpPr>
          <p:spPr bwMode="auto">
            <a:xfrm>
              <a:off x="4511111" y="3417390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直接箭头连接符 89"/>
            <p:cNvCxnSpPr>
              <a:stCxn id="55" idx="6"/>
            </p:cNvCxnSpPr>
            <p:nvPr/>
          </p:nvCxnSpPr>
          <p:spPr bwMode="auto">
            <a:xfrm flipV="1">
              <a:off x="4501648" y="2865927"/>
              <a:ext cx="536854" cy="1381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直接箭头连接符 90"/>
            <p:cNvCxnSpPr/>
            <p:nvPr/>
          </p:nvCxnSpPr>
          <p:spPr bwMode="auto">
            <a:xfrm>
              <a:off x="4464248" y="2987749"/>
              <a:ext cx="489026" cy="21602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箭头连接符 91"/>
            <p:cNvCxnSpPr/>
            <p:nvPr/>
          </p:nvCxnSpPr>
          <p:spPr bwMode="auto">
            <a:xfrm>
              <a:off x="4536256" y="4069678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组合 92"/>
            <p:cNvGrpSpPr/>
            <p:nvPr/>
          </p:nvGrpSpPr>
          <p:grpSpPr>
            <a:xfrm>
              <a:off x="4526141" y="4531678"/>
              <a:ext cx="452278" cy="242747"/>
              <a:chOff x="4526141" y="4531678"/>
              <a:chExt cx="452278" cy="242747"/>
            </a:xfrm>
          </p:grpSpPr>
          <p:cxnSp>
            <p:nvCxnSpPr>
              <p:cNvPr id="114" name="直接箭头连接符 113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TextBox 143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sp>
          <p:nvSpPr>
            <p:cNvPr id="94" name="TextBox 145"/>
            <p:cNvSpPr txBox="1"/>
            <p:nvPr/>
          </p:nvSpPr>
          <p:spPr>
            <a:xfrm rot="21438572">
              <a:off x="4613220" y="3907922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5" name="TextBox 147"/>
            <p:cNvSpPr txBox="1"/>
            <p:nvPr/>
          </p:nvSpPr>
          <p:spPr>
            <a:xfrm rot="21438572">
              <a:off x="4605903" y="3271543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6" name="TextBox 148"/>
            <p:cNvSpPr txBox="1"/>
            <p:nvPr/>
          </p:nvSpPr>
          <p:spPr>
            <a:xfrm rot="1107356">
              <a:off x="4584503" y="6561311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7" name="TextBox 149"/>
            <p:cNvSpPr txBox="1"/>
            <p:nvPr/>
          </p:nvSpPr>
          <p:spPr>
            <a:xfrm rot="259684">
              <a:off x="6199868" y="6917043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8" name="TextBox 150"/>
            <p:cNvSpPr txBox="1"/>
            <p:nvPr/>
          </p:nvSpPr>
          <p:spPr>
            <a:xfrm rot="21352015">
              <a:off x="6199868" y="6437080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6120432" y="4535253"/>
              <a:ext cx="452278" cy="242747"/>
              <a:chOff x="4526141" y="4531678"/>
              <a:chExt cx="452278" cy="242747"/>
            </a:xfrm>
          </p:grpSpPr>
          <p:cxnSp>
            <p:nvCxnSpPr>
              <p:cNvPr id="112" name="直接箭头连接符 111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3" name="TextBox 155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cxnSp>
          <p:nvCxnSpPr>
            <p:cNvPr id="100" name="直接箭头连接符 99"/>
            <p:cNvCxnSpPr/>
            <p:nvPr/>
          </p:nvCxnSpPr>
          <p:spPr bwMode="auto">
            <a:xfrm>
              <a:off x="6062433" y="3345381"/>
              <a:ext cx="562055" cy="1174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直接箭头连接符 100"/>
            <p:cNvCxnSpPr/>
            <p:nvPr/>
          </p:nvCxnSpPr>
          <p:spPr bwMode="auto">
            <a:xfrm>
              <a:off x="6062433" y="2923040"/>
              <a:ext cx="532135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Box 165"/>
            <p:cNvSpPr txBox="1"/>
            <p:nvPr/>
          </p:nvSpPr>
          <p:spPr>
            <a:xfrm rot="20290467">
              <a:off x="6162477" y="223329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3" name="TextBox 168"/>
            <p:cNvSpPr txBox="1"/>
            <p:nvPr/>
          </p:nvSpPr>
          <p:spPr>
            <a:xfrm rot="183265">
              <a:off x="6125706" y="2763810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4" name="TextBox 171"/>
            <p:cNvSpPr txBox="1"/>
            <p:nvPr/>
          </p:nvSpPr>
          <p:spPr>
            <a:xfrm rot="653797">
              <a:off x="6125706" y="3256977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5" name="TextBox 173"/>
            <p:cNvSpPr txBox="1"/>
            <p:nvPr/>
          </p:nvSpPr>
          <p:spPr>
            <a:xfrm rot="19535498">
              <a:off x="4526930" y="248391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6" name="TextBox 174"/>
            <p:cNvSpPr txBox="1"/>
            <p:nvPr/>
          </p:nvSpPr>
          <p:spPr>
            <a:xfrm rot="243789">
              <a:off x="4568335" y="270733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7" name="TextBox 180"/>
            <p:cNvSpPr txBox="1"/>
            <p:nvPr/>
          </p:nvSpPr>
          <p:spPr>
            <a:xfrm rot="1537038">
              <a:off x="4526930" y="292339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400352" y="2519697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5400352" y="4283893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5400352" y="6563929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6800397" y="5292005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51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18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2" name="椭圆 1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7"/>
            <a:endCxn id="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1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6"/>
            <a:endCxn id="1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6"/>
            <a:endCxn id="1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7" idx="5"/>
            <a:endCxn id="1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018973" y="1851758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1897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6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 error propagation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Allow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information exchange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learning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</a:t>
            </a:r>
          </a:p>
        </p:txBody>
      </p:sp>
    </p:spTree>
    <p:extLst>
      <p:ext uri="{BB962C8B-B14F-4D97-AF65-F5344CB8AC3E}">
        <p14:creationId xmlns:p14="http://schemas.microsoft.com/office/powerpoint/2010/main" val="2855742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29" name="椭圆 28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接箭头连接符 34"/>
          <p:cNvCxnSpPr>
            <a:stCxn id="24" idx="7"/>
            <a:endCxn id="25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4" idx="6"/>
            <a:endCxn id="26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4" idx="6"/>
            <a:endCxn id="27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4" idx="6"/>
            <a:endCxn id="28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4" idx="6"/>
            <a:endCxn id="29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4" idx="5"/>
            <a:endCxn id="3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45" name="椭圆 4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6" name="椭圆 4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7" name="椭圆 4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8833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88333" y="1888174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>
            <a:stCxn id="25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5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26" idx="6"/>
            <a:endCxn id="4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7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8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8" idx="6"/>
            <a:endCxn id="4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477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椭圆 5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8" name="椭圆 5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62" name="椭圆 6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椭圆 6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>
            <a:stCxn id="57" idx="7"/>
            <a:endCxn id="5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57" idx="6"/>
            <a:endCxn id="5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7" idx="6"/>
            <a:endCxn id="6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7" idx="6"/>
            <a:endCxn id="6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7" idx="6"/>
            <a:endCxn id="6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7" idx="5"/>
            <a:endCxn id="6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76" name="椭圆 75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8" name="椭圆 77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676864" y="189710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/>
          <p:cNvCxnSpPr>
            <a:stCxn id="58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58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9" idx="6"/>
            <a:endCxn id="76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60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61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61" idx="6"/>
            <a:endCxn id="77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88" name="椭圆 87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89" name="椭圆 88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90" name="椭圆 89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91" name="椭圆 90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2" name="椭圆 91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3" name="椭圆 92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682009" y="1597600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>
            <a:stCxn id="72" idx="6"/>
            <a:endCxn id="87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2" idx="6"/>
            <a:endCxn id="88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3" idx="6"/>
            <a:endCxn id="91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4" idx="6"/>
            <a:endCxn id="90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75" idx="6"/>
            <a:endCxn id="89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75" idx="6"/>
            <a:endCxn id="92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008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2" name="椭圆 51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56" name="椭圆 55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椭圆 10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椭圆 10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5" name="直接箭头连接符 104"/>
          <p:cNvCxnSpPr>
            <a:stCxn id="51" idx="7"/>
            <a:endCxn id="52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51" idx="6"/>
            <a:endCxn id="53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51" idx="6"/>
            <a:endCxn id="54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51" idx="6"/>
            <a:endCxn id="55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51" idx="6"/>
            <a:endCxn id="56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51" idx="5"/>
            <a:endCxn id="10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椭圆 11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15" name="椭圆 11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6" name="椭圆 11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7" name="椭圆 11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9919001" y="186346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箭头连接符 119"/>
          <p:cNvCxnSpPr>
            <a:stCxn id="52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52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53" idx="6"/>
            <a:endCxn id="11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54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55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55" idx="6"/>
            <a:endCxn id="11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127" name="椭圆 126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128" name="椭圆 127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129" name="椭圆 128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130" name="椭圆 129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1" name="椭圆 130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2" name="椭圆 131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4" name="直接箭头连接符 133"/>
          <p:cNvCxnSpPr>
            <a:stCxn id="111" idx="6"/>
            <a:endCxn id="126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11" idx="6"/>
            <a:endCxn id="127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112" idx="6"/>
            <a:endCxn id="130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13" idx="6"/>
            <a:endCxn id="129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114" idx="6"/>
            <a:endCxn id="128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14" idx="6"/>
            <a:endCxn id="131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/>
          <p:cNvSpPr/>
          <p:nvPr/>
        </p:nvSpPr>
        <p:spPr bwMode="auto">
          <a:xfrm>
            <a:off x="8462638" y="191216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41" name="椭圆 140"/>
          <p:cNvSpPr/>
          <p:nvPr/>
        </p:nvSpPr>
        <p:spPr bwMode="auto">
          <a:xfrm>
            <a:off x="8462637" y="249573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2" name="椭圆 141"/>
          <p:cNvSpPr/>
          <p:nvPr/>
        </p:nvSpPr>
        <p:spPr bwMode="auto">
          <a:xfrm>
            <a:off x="8462637" y="307931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3" name="椭圆 142"/>
          <p:cNvSpPr/>
          <p:nvPr/>
        </p:nvSpPr>
        <p:spPr bwMode="auto">
          <a:xfrm>
            <a:off x="8462635" y="4068956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4" name="椭圆 143"/>
          <p:cNvSpPr/>
          <p:nvPr/>
        </p:nvSpPr>
        <p:spPr bwMode="auto">
          <a:xfrm>
            <a:off x="8462635" y="4718993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5" name="椭圆 144"/>
          <p:cNvSpPr/>
          <p:nvPr/>
        </p:nvSpPr>
        <p:spPr bwMode="auto">
          <a:xfrm>
            <a:off x="8462635" y="572704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6" name="椭圆 145"/>
          <p:cNvSpPr/>
          <p:nvPr/>
        </p:nvSpPr>
        <p:spPr>
          <a:xfrm rot="5400000">
            <a:off x="8511190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 rot="5400000">
            <a:off x="8511190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8" name="直接箭头连接符 147"/>
          <p:cNvCxnSpPr/>
          <p:nvPr/>
        </p:nvCxnSpPr>
        <p:spPr>
          <a:xfrm>
            <a:off x="7326599" y="2187365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/>
          <p:nvPr/>
        </p:nvCxnSpPr>
        <p:spPr>
          <a:xfrm>
            <a:off x="7326600" y="2187364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>
            <a:off x="7326599" y="2819649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7339938" y="3358476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 flipV="1">
            <a:off x="7323935" y="3271870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7323937" y="4244955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 bwMode="auto">
          <a:xfrm>
            <a:off x="10090407" y="190592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1</a:t>
            </a:r>
          </a:p>
        </p:txBody>
      </p:sp>
      <p:sp>
        <p:nvSpPr>
          <p:cNvPr id="155" name="椭圆 154"/>
          <p:cNvSpPr/>
          <p:nvPr/>
        </p:nvSpPr>
        <p:spPr bwMode="auto">
          <a:xfrm>
            <a:off x="10090406" y="248950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2</a:t>
            </a:r>
          </a:p>
        </p:txBody>
      </p:sp>
      <p:sp>
        <p:nvSpPr>
          <p:cNvPr id="156" name="椭圆 155"/>
          <p:cNvSpPr/>
          <p:nvPr/>
        </p:nvSpPr>
        <p:spPr bwMode="auto">
          <a:xfrm>
            <a:off x="10090406" y="307307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3</a:t>
            </a:r>
          </a:p>
        </p:txBody>
      </p:sp>
      <p:sp>
        <p:nvSpPr>
          <p:cNvPr id="157" name="椭圆 156"/>
          <p:cNvSpPr/>
          <p:nvPr/>
        </p:nvSpPr>
        <p:spPr bwMode="auto">
          <a:xfrm>
            <a:off x="10090403" y="4062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 err="1"/>
              <a:t>End</a:t>
            </a:r>
            <a:r>
              <a:rPr lang="en-US" altLang="zh-CN" sz="1400" baseline="-25000" dirty="0" err="1"/>
              <a:t>K</a:t>
            </a:r>
            <a:endParaRPr lang="en-US" altLang="zh-CN" sz="1400" baseline="-25000" dirty="0"/>
          </a:p>
        </p:txBody>
      </p:sp>
      <p:sp>
        <p:nvSpPr>
          <p:cNvPr id="158" name="椭圆 157"/>
          <p:cNvSpPr/>
          <p:nvPr/>
        </p:nvSpPr>
        <p:spPr bwMode="auto">
          <a:xfrm>
            <a:off x="10090403" y="471275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59" name="椭圆 158"/>
          <p:cNvSpPr/>
          <p:nvPr/>
        </p:nvSpPr>
        <p:spPr bwMode="auto">
          <a:xfrm>
            <a:off x="10090403" y="57208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60" name="椭圆 159"/>
          <p:cNvSpPr/>
          <p:nvPr/>
        </p:nvSpPr>
        <p:spPr>
          <a:xfrm rot="5400000">
            <a:off x="10138959" y="369653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 rot="5400000">
            <a:off x="10138959" y="534020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9919001" y="1591361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8961182" y="2166596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/>
          <p:nvPr/>
        </p:nvCxnSpPr>
        <p:spPr>
          <a:xfrm>
            <a:off x="8961180" y="216659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>
            <a:off x="8958886" y="275077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/>
          <p:nvPr/>
        </p:nvCxnSpPr>
        <p:spPr>
          <a:xfrm>
            <a:off x="8957895" y="3294415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 flipV="1">
            <a:off x="8971233" y="3203777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/>
          <p:nvPr/>
        </p:nvCxnSpPr>
        <p:spPr>
          <a:xfrm>
            <a:off x="8971235" y="4176863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161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</p:spTree>
    <p:extLst>
      <p:ext uri="{BB962C8B-B14F-4D97-AF65-F5344CB8AC3E}">
        <p14:creationId xmlns:p14="http://schemas.microsoft.com/office/powerpoint/2010/main" val="16462277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87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文本框 5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971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文本框 9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22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文本框 11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702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文本框 15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67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文本框 18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2505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|12.1|8.7|5.1|23|13.6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10176</TotalTime>
  <Words>15306</Words>
  <Application>Microsoft Macintosh PowerPoint</Application>
  <PresentationFormat>Widescreen</PresentationFormat>
  <Paragraphs>3835</Paragraphs>
  <Slides>378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378</vt:i4>
      </vt:variant>
    </vt:vector>
  </HeadingPairs>
  <TitlesOfParts>
    <vt:vector size="394" baseType="lpstr">
      <vt:lpstr>DejaVu Sans</vt:lpstr>
      <vt:lpstr>MS Gothic</vt:lpstr>
      <vt:lpstr>ＭＳ Ｐゴシック</vt:lpstr>
      <vt:lpstr>宋体</vt:lpstr>
      <vt:lpstr>宋体</vt:lpstr>
      <vt:lpstr>华文楷体</vt:lpstr>
      <vt:lpstr>Arial</vt:lpstr>
      <vt:lpstr>Calibri</vt:lpstr>
      <vt:lpstr>Calibri Light</vt:lpstr>
      <vt:lpstr>Cambria Math</vt:lpstr>
      <vt:lpstr>Century Schoolbook</vt:lpstr>
      <vt:lpstr>Palatino</vt:lpstr>
      <vt:lpstr>Times</vt:lpstr>
      <vt:lpstr>Times New Roman</vt:lpstr>
      <vt:lpstr>Wingdings</vt:lpstr>
      <vt:lpstr>Office 主题</vt:lpstr>
      <vt:lpstr>Joint Models for NLP</vt:lpstr>
      <vt:lpstr>Outline </vt:lpstr>
      <vt:lpstr>Outline </vt:lpstr>
      <vt:lpstr>Motivation </vt:lpstr>
      <vt:lpstr>Motivation </vt:lpstr>
      <vt:lpstr>Motivation </vt:lpstr>
      <vt:lpstr>Motivation </vt:lpstr>
      <vt:lpstr>Motivation </vt:lpstr>
      <vt:lpstr>Motivation </vt:lpstr>
      <vt:lpstr>Solutions</vt:lpstr>
      <vt:lpstr>Outline </vt:lpstr>
      <vt:lpstr>Statistical Models</vt:lpstr>
      <vt:lpstr>Statistical Models</vt:lpstr>
      <vt:lpstr>Graph-Based Methods</vt:lpstr>
      <vt:lpstr>Graph-Based Methods</vt:lpstr>
      <vt:lpstr>Graph-Based Methods</vt:lpstr>
      <vt:lpstr>Graph-Based Methods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Parsing and NER</vt:lpstr>
      <vt:lpstr>Joint Parsing and NER</vt:lpstr>
      <vt:lpstr>Joint Parsing and NER</vt:lpstr>
      <vt:lpstr>Graph-Based Methods</vt:lpstr>
      <vt:lpstr>Graph-Based Methods</vt:lpstr>
      <vt:lpstr>Joint Segmentation and POS Tagging </vt:lpstr>
      <vt:lpstr>Joint Segmentation and POS Tagging </vt:lpstr>
      <vt:lpstr>Joint Segmentation and POS Tagging </vt:lpstr>
      <vt:lpstr>Joint Segmentation and POS Tagging </vt:lpstr>
      <vt:lpstr>Joint Parsing and SRL</vt:lpstr>
      <vt:lpstr>Joint Parsing and SRL</vt:lpstr>
      <vt:lpstr>Joint Parsing and SRL</vt:lpstr>
      <vt:lpstr>Graph-Based Methods</vt:lpstr>
      <vt:lpstr>Graph-Based Methods</vt:lpstr>
      <vt:lpstr>Joint Modeling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Graph-Based Methods</vt:lpstr>
      <vt:lpstr>Graph-Based Methods</vt:lpstr>
      <vt:lpstr>Joint Modeling (Single task)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Statistical Models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Search Space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 </vt:lpstr>
      <vt:lpstr>A Learning+Search Framework</vt:lpstr>
      <vt:lpstr>A Learning+Search Framework</vt:lpstr>
      <vt:lpstr>A Learning+Search Framework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Entity and Relation Extraction 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Outline </vt:lpstr>
      <vt:lpstr>Deep Learning Models </vt:lpstr>
      <vt:lpstr>Deep Learning Models </vt:lpstr>
      <vt:lpstr>Joint Entity and Relation Extraction  </vt:lpstr>
      <vt:lpstr>Joint Entity and Relation Extraction  </vt:lpstr>
      <vt:lpstr>Joint Entity and Relation Extraction  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Deep Learning Models </vt:lpstr>
      <vt:lpstr>Deep Learning Models </vt:lpstr>
      <vt:lpstr>Neural Graph-based Models (Multi-task Learning)</vt:lpstr>
      <vt:lpstr>Neural Graph-based Models (Multi-task Learning)</vt:lpstr>
      <vt:lpstr>Neural Graph-based Models (Multi-task Learning)</vt:lpstr>
      <vt:lpstr>Joint Tagging, Chunking and NER</vt:lpstr>
      <vt:lpstr>Joint Tagging, Chunking and NER</vt:lpstr>
      <vt:lpstr>Joint Tagging, Chunking and NER</vt:lpstr>
      <vt:lpstr>NER and Language Modelling </vt:lpstr>
      <vt:lpstr>NER and Language Modelling </vt:lpstr>
      <vt:lpstr>Joint POS tagging/Chunking and CCG Super Tagging</vt:lpstr>
      <vt:lpstr>Joint POS tagging/Chunking and CCG Super Tagging</vt:lpstr>
      <vt:lpstr>Joint Parsing and SRL</vt:lpstr>
      <vt:lpstr>Joint Parsing and SRL</vt:lpstr>
      <vt:lpstr>Joint Frame Semantic and Constituent Parsing</vt:lpstr>
      <vt:lpstr>Joint Frame Semantic and Constituent Parsing</vt:lpstr>
      <vt:lpstr>Joint Frame Semantic and Constituent Parsing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Keystroke and Shallow Syntactic  Parsing</vt:lpstr>
      <vt:lpstr>Keystroke and Shallow Syntactic  Parsing</vt:lpstr>
      <vt:lpstr>Keystroke and Shallow Syntactic  Parsing</vt:lpstr>
      <vt:lpstr>RST Discourse Parser</vt:lpstr>
      <vt:lpstr>RST Discourse Parser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Identifying beneficial task relations</vt:lpstr>
      <vt:lpstr>Pre-training</vt:lpstr>
      <vt:lpstr>Word Segmentation</vt:lpstr>
      <vt:lpstr>Word Segmentation</vt:lpstr>
      <vt:lpstr>Word Segmentation</vt:lpstr>
      <vt:lpstr>Language Translation and Language Modelling</vt:lpstr>
      <vt:lpstr>Language Translation and Language Modelling</vt:lpstr>
      <vt:lpstr>Language Model Pretraining</vt:lpstr>
      <vt:lpstr>Language Model Pretraining</vt:lpstr>
      <vt:lpstr>Neural Graph-based Models (Multi-task Learning)</vt:lpstr>
      <vt:lpstr>Multi-lingual Neural Transliteration</vt:lpstr>
      <vt:lpstr>Multi-lingual Neural Transliteration</vt:lpstr>
      <vt:lpstr>Multi-lingual Neural Transliteration</vt:lpstr>
      <vt:lpstr>Low resource dependency parsing</vt:lpstr>
      <vt:lpstr>Low resource dependency parsing</vt:lpstr>
      <vt:lpstr>Low resource dependency parsing</vt:lpstr>
      <vt:lpstr>Multi-lingual parser</vt:lpstr>
      <vt:lpstr>Multi-lingual parser</vt:lpstr>
      <vt:lpstr>Singlish Parsing</vt:lpstr>
      <vt:lpstr>Singlish Parsing</vt:lpstr>
      <vt:lpstr>Low resource neural machine translation</vt:lpstr>
      <vt:lpstr>Low resource neural machine translation</vt:lpstr>
      <vt:lpstr>Cross-lingual</vt:lpstr>
      <vt:lpstr>Cross-lingual</vt:lpstr>
      <vt:lpstr>Neural Graph-based Models (Multi-task Learning)</vt:lpstr>
      <vt:lpstr>Sequence Tagging</vt:lpstr>
      <vt:lpstr>Sequence Tagging</vt:lpstr>
      <vt:lpstr>Chinese Word Segmentation</vt:lpstr>
      <vt:lpstr>Chinese Word Segmentation</vt:lpstr>
      <vt:lpstr>Multi-domain Sentiment Classification</vt:lpstr>
      <vt:lpstr>Multi-domain Sentiment Classification</vt:lpstr>
      <vt:lpstr>Neural Graph-based Models (Multi-task Learning)</vt:lpstr>
      <vt:lpstr>POS tagging</vt:lpstr>
      <vt:lpstr>POS tagging</vt:lpstr>
      <vt:lpstr>POS tagging</vt:lpstr>
      <vt:lpstr>Dependency parsing</vt:lpstr>
      <vt:lpstr>Dependency parsing</vt:lpstr>
      <vt:lpstr>Thanks!</vt:lpstr>
    </vt:vector>
  </TitlesOfParts>
  <Company>http://www.deepbbs.org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Models</dc:title>
  <dc:creator>deeplm</dc:creator>
  <cp:lastModifiedBy>Gao Yuze</cp:lastModifiedBy>
  <cp:revision>359</cp:revision>
  <cp:lastPrinted>2018-08-26T07:14:53Z</cp:lastPrinted>
  <dcterms:created xsi:type="dcterms:W3CDTF">2017-08-09T07:23:55Z</dcterms:created>
  <dcterms:modified xsi:type="dcterms:W3CDTF">2018-08-26T07:15:25Z</dcterms:modified>
</cp:coreProperties>
</file>